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61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72878656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 name="Shape 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information in this presentation is outlined in detail in the accompanying educational manual. References for the materials herein, including images, can be found in the same manual.</a:t>
            </a:r>
          </a:p>
          <a:p>
            <a:pPr rtl="0">
              <a:spcBef>
                <a:spcPts val="0"/>
              </a:spcBef>
              <a:buNone/>
            </a:pPr>
            <a:endParaRPr/>
          </a:p>
          <a:p>
            <a:pPr lvl="0">
              <a:spcBef>
                <a:spcPts val="0"/>
              </a:spcBef>
              <a:buNone/>
            </a:pPr>
            <a:r>
              <a:rPr lang="en"/>
              <a:t>It is anticipated that the presenter will have read through the manual prior to giving this presentation for an overall understanding of the content. However, brief notes are included throughout the presentation to cover main points.</a:t>
            </a:r>
          </a:p>
        </p:txBody>
      </p:sp>
    </p:spTree>
    <p:extLst>
      <p:ext uri="{BB962C8B-B14F-4D97-AF65-F5344CB8AC3E}">
        <p14:creationId xmlns:p14="http://schemas.microsoft.com/office/powerpoint/2010/main" val="3880623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17500" rtl="0">
              <a:spcBef>
                <a:spcPts val="0"/>
              </a:spcBef>
              <a:buClr>
                <a:srgbClr val="000000"/>
              </a:buClr>
              <a:buSzPct val="116666"/>
              <a:buFont typeface="Arial"/>
              <a:buChar char="●"/>
            </a:pPr>
            <a:r>
              <a:rPr lang="en" sz="1200">
                <a:solidFill>
                  <a:schemeClr val="dk1"/>
                </a:solidFill>
                <a:latin typeface="Cantarell"/>
                <a:ea typeface="Cantarell"/>
                <a:cs typeface="Cantarell"/>
                <a:sym typeface="Cantarell"/>
              </a:rPr>
              <a:t>Keep a tidy house - reduce or eliminate clutter</a:t>
            </a:r>
          </a:p>
          <a:p>
            <a:pPr marL="457200" lvl="0" indent="-304800" rtl="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This can be done by:</a:t>
            </a:r>
          </a:p>
          <a:p>
            <a:pPr marL="914400" lvl="1" indent="-304800" rtl="0">
              <a:spcBef>
                <a:spcPts val="0"/>
              </a:spcBef>
              <a:buClr>
                <a:schemeClr val="dk1"/>
              </a:buClr>
              <a:buSzPct val="100000"/>
              <a:buFont typeface="Courier New"/>
              <a:buChar char="o"/>
            </a:pPr>
            <a:r>
              <a:rPr lang="en" sz="1200">
                <a:solidFill>
                  <a:schemeClr val="dk1"/>
                </a:solidFill>
                <a:latin typeface="Cantarell"/>
                <a:ea typeface="Cantarell"/>
                <a:cs typeface="Cantarell"/>
                <a:sym typeface="Cantarell"/>
              </a:rPr>
              <a:t>thinning closets</a:t>
            </a:r>
          </a:p>
          <a:p>
            <a:pPr marL="914400" lvl="1" indent="-304800" rtl="0">
              <a:spcBef>
                <a:spcPts val="0"/>
              </a:spcBef>
              <a:buClr>
                <a:schemeClr val="dk1"/>
              </a:buClr>
              <a:buSzPct val="100000"/>
              <a:buFont typeface="Courier New"/>
              <a:buChar char="o"/>
            </a:pPr>
            <a:r>
              <a:rPr lang="en" sz="1200">
                <a:solidFill>
                  <a:schemeClr val="dk1"/>
                </a:solidFill>
                <a:latin typeface="Cantarell"/>
                <a:ea typeface="Cantarell"/>
                <a:cs typeface="Cantarell"/>
                <a:sym typeface="Cantarell"/>
              </a:rPr>
              <a:t>keeping clothes and bedding folded and put away (instead of on the floor)</a:t>
            </a:r>
          </a:p>
          <a:p>
            <a:pPr marL="457200" lvl="0" indent="-304800" rtl="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Keep coats, bags, and footwear in entryway and hallway closets, rather than in bedroom closets or on the floor</a:t>
            </a:r>
          </a:p>
          <a:p>
            <a:pPr marL="914400" lvl="1" indent="-304800">
              <a:spcBef>
                <a:spcPts val="0"/>
              </a:spcBef>
              <a:buClr>
                <a:schemeClr val="dk1"/>
              </a:buClr>
              <a:buSzPct val="100000"/>
              <a:buFont typeface="Courier New"/>
              <a:buChar char="o"/>
            </a:pPr>
            <a:r>
              <a:rPr lang="en" sz="1200">
                <a:solidFill>
                  <a:schemeClr val="dk1"/>
                </a:solidFill>
                <a:latin typeface="Cantarell"/>
                <a:ea typeface="Cantarell"/>
                <a:cs typeface="Cantarell"/>
                <a:sym typeface="Cantarell"/>
              </a:rPr>
              <a:t>vacuum these closets out at least once a week during an infestation</a:t>
            </a:r>
          </a:p>
        </p:txBody>
      </p:sp>
    </p:spTree>
    <p:extLst>
      <p:ext uri="{BB962C8B-B14F-4D97-AF65-F5344CB8AC3E}">
        <p14:creationId xmlns:p14="http://schemas.microsoft.com/office/powerpoint/2010/main" val="526395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04800" rtl="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Clothing worn the previous day and during the night, as well as bedding, should be laundered daily using the directions below and on the next slide:</a:t>
            </a:r>
          </a:p>
          <a:p>
            <a:pPr rtl="0">
              <a:spcBef>
                <a:spcPts val="0"/>
              </a:spcBef>
              <a:buNone/>
            </a:pPr>
            <a:endParaRPr sz="1200" b="1" u="sng">
              <a:solidFill>
                <a:schemeClr val="dk1"/>
              </a:solidFill>
              <a:latin typeface="Cantarell"/>
              <a:ea typeface="Cantarell"/>
              <a:cs typeface="Cantarell"/>
              <a:sym typeface="Cantarell"/>
            </a:endParaRPr>
          </a:p>
          <a:p>
            <a:pPr rtl="0">
              <a:spcBef>
                <a:spcPts val="0"/>
              </a:spcBef>
              <a:buNone/>
            </a:pPr>
            <a:r>
              <a:rPr lang="en" sz="1200" b="1" u="sng">
                <a:solidFill>
                  <a:schemeClr val="dk1"/>
                </a:solidFill>
                <a:latin typeface="Cantarell"/>
                <a:ea typeface="Cantarell"/>
                <a:cs typeface="Cantarell"/>
                <a:sym typeface="Cantarell"/>
              </a:rPr>
              <a:t>LAUNDRY DIRECTIONS</a:t>
            </a:r>
            <a:r>
              <a:rPr lang="en" sz="1200" b="1">
                <a:solidFill>
                  <a:schemeClr val="dk1"/>
                </a:solidFill>
                <a:latin typeface="Cantarell"/>
                <a:ea typeface="Cantarell"/>
                <a:cs typeface="Cantarell"/>
                <a:sym typeface="Cantarell"/>
              </a:rPr>
              <a:t>: </a:t>
            </a:r>
          </a:p>
          <a:p>
            <a:pPr marL="457200" lvl="0" indent="-304800" rtl="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Wash in hot water (&gt;50℃) for a minimum of 75 minutes. </a:t>
            </a:r>
          </a:p>
          <a:p>
            <a:pPr marL="457200" lvl="0" indent="-304800" rtl="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Dry items at the highest allowable heat for between 90 - 120 minutes.</a:t>
            </a:r>
          </a:p>
          <a:p>
            <a:pPr marL="457200" lvl="0" indent="-304800" rtl="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After drying, immediately place items into sealed plastic bags</a:t>
            </a:r>
          </a:p>
          <a:p>
            <a:pPr lvl="0">
              <a:spcBef>
                <a:spcPts val="0"/>
              </a:spcBef>
              <a:buNone/>
            </a:pPr>
            <a:endParaRPr/>
          </a:p>
        </p:txBody>
      </p:sp>
    </p:spTree>
    <p:extLst>
      <p:ext uri="{BB962C8B-B14F-4D97-AF65-F5344CB8AC3E}">
        <p14:creationId xmlns:p14="http://schemas.microsoft.com/office/powerpoint/2010/main" val="2625934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04800" rtl="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For delicate items, such as saris, lower heat (but the highest allowable) for longer periods may be effective. </a:t>
            </a:r>
          </a:p>
          <a:p>
            <a:pPr marL="457200" lvl="0" indent="-304800" rtl="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Delicate items can also be placed in mesh bags or pillow cases to minimize stretch and snagging.</a:t>
            </a:r>
          </a:p>
          <a:p>
            <a:pPr marL="457200" lvl="0" indent="-304800" rtl="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If these items must be taken to a dry cleaner, they should be sealed in plastic bags and the dry cleaner should be called in advance and notified that the items being brought in have bed bugs.</a:t>
            </a:r>
          </a:p>
          <a:p>
            <a:pPr marL="457200" lvl="0" indent="-30480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A potential alternative is placing items in sealed plastic bags and leaving them in the freezer for a few days, after which they can be taken outside and shaken out.</a:t>
            </a:r>
          </a:p>
        </p:txBody>
      </p:sp>
    </p:spTree>
    <p:extLst>
      <p:ext uri="{BB962C8B-B14F-4D97-AF65-F5344CB8AC3E}">
        <p14:creationId xmlns:p14="http://schemas.microsoft.com/office/powerpoint/2010/main" val="64784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04800" rtl="0">
              <a:spcBef>
                <a:spcPts val="0"/>
              </a:spcBef>
              <a:buClr>
                <a:srgbClr val="000000"/>
              </a:buClr>
              <a:buSzPct val="100000"/>
              <a:buFont typeface="Arial"/>
              <a:buChar char="●"/>
            </a:pPr>
            <a:r>
              <a:rPr lang="en" sz="1200">
                <a:latin typeface="Cantarell"/>
                <a:ea typeface="Cantarell"/>
                <a:cs typeface="Cantarell"/>
                <a:sym typeface="Cantarell"/>
              </a:rPr>
              <a:t>Freshly laundered clothing should be immediately sealed in plastic bags and kept off the bed, couch, and floors to prevent reinfestation.</a:t>
            </a:r>
          </a:p>
          <a:p>
            <a:pPr marL="457200" lvl="0" indent="-304800" rtl="0">
              <a:spcBef>
                <a:spcPts val="0"/>
              </a:spcBef>
              <a:buClr>
                <a:srgbClr val="000000"/>
              </a:buClr>
              <a:buSzPct val="100000"/>
              <a:buFont typeface="Arial"/>
              <a:buChar char="●"/>
            </a:pPr>
            <a:r>
              <a:rPr lang="en" sz="1200">
                <a:latin typeface="Cantarell"/>
                <a:ea typeface="Cantarell"/>
                <a:cs typeface="Cantarell"/>
                <a:sym typeface="Cantarell"/>
              </a:rPr>
              <a:t>Sealed bags should not be opened until after showering to prevent bugs from infested clothing falling into the bags</a:t>
            </a:r>
          </a:p>
        </p:txBody>
      </p:sp>
    </p:spTree>
    <p:extLst>
      <p:ext uri="{BB962C8B-B14F-4D97-AF65-F5344CB8AC3E}">
        <p14:creationId xmlns:p14="http://schemas.microsoft.com/office/powerpoint/2010/main" val="1661671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04800" rtl="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During an infestation, the bedding should be removed and laundered daily</a:t>
            </a:r>
          </a:p>
          <a:p>
            <a:pPr marL="457200" lvl="0" indent="-304800" rtl="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Mattresses and box springs should be vacuumed daily</a:t>
            </a:r>
          </a:p>
          <a:p>
            <a:pPr marL="457200" lvl="0" indent="-304800" rtl="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The mattress should be taken off the box spring, and propped against the wall during the day</a:t>
            </a:r>
          </a:p>
          <a:p>
            <a:pPr marL="914400" lvl="1" indent="-304800" rtl="0">
              <a:spcBef>
                <a:spcPts val="0"/>
              </a:spcBef>
              <a:buClr>
                <a:schemeClr val="dk1"/>
              </a:buClr>
              <a:buSzPct val="100000"/>
              <a:buFont typeface="Courier New"/>
              <a:buChar char="o"/>
            </a:pPr>
            <a:r>
              <a:rPr lang="en" sz="1200">
                <a:solidFill>
                  <a:schemeClr val="dk1"/>
                </a:solidFill>
                <a:latin typeface="Cantarell"/>
                <a:ea typeface="Cantarell"/>
                <a:cs typeface="Cantarell"/>
                <a:sym typeface="Cantarell"/>
              </a:rPr>
              <a:t>Bed bugs prefer to spend the time when they are not feeding in wooden box springs where it is darker and quieter</a:t>
            </a:r>
          </a:p>
          <a:p>
            <a:pPr marL="457200" lvl="0" indent="-30480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Before replacing the mattress, vacuum the box spring and mattress again</a:t>
            </a:r>
          </a:p>
        </p:txBody>
      </p:sp>
    </p:spTree>
    <p:extLst>
      <p:ext uri="{BB962C8B-B14F-4D97-AF65-F5344CB8AC3E}">
        <p14:creationId xmlns:p14="http://schemas.microsoft.com/office/powerpoint/2010/main" val="3491904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7" name="Shape 1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04800" rtl="0">
              <a:spcBef>
                <a:spcPts val="0"/>
              </a:spcBef>
              <a:buClr>
                <a:srgbClr val="000000"/>
              </a:buClr>
              <a:buSzPct val="100000"/>
              <a:buFont typeface="Arial"/>
              <a:buChar char="●"/>
            </a:pPr>
            <a:r>
              <a:rPr lang="en" sz="1200">
                <a:latin typeface="Cantarell"/>
                <a:ea typeface="Cantarell"/>
                <a:cs typeface="Cantarell"/>
                <a:sym typeface="Cantarell"/>
              </a:rPr>
              <a:t>The easiest way to spread bed bugs and slow the process of eradication is by visiting homes that have them, or receiving visitors who have an infestation.</a:t>
            </a:r>
          </a:p>
          <a:p>
            <a:pPr marL="457200" lvl="0" indent="-304800">
              <a:spcBef>
                <a:spcPts val="0"/>
              </a:spcBef>
              <a:buClr>
                <a:srgbClr val="000000"/>
              </a:buClr>
              <a:buSzPct val="100000"/>
              <a:buFont typeface="Arial"/>
              <a:buChar char="●"/>
            </a:pPr>
            <a:r>
              <a:rPr lang="en" sz="1200">
                <a:latin typeface="Cantarell"/>
                <a:ea typeface="Cantarell"/>
                <a:cs typeface="Cantarell"/>
                <a:sym typeface="Cantarell"/>
              </a:rPr>
              <a:t>If temporarily halting visitation is not an option, showering in conjunction with laundering directions should be followed immediately prior to visiting or receiving visitors</a:t>
            </a:r>
          </a:p>
        </p:txBody>
      </p:sp>
    </p:spTree>
    <p:extLst>
      <p:ext uri="{BB962C8B-B14F-4D97-AF65-F5344CB8AC3E}">
        <p14:creationId xmlns:p14="http://schemas.microsoft.com/office/powerpoint/2010/main" val="2702743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200">
                <a:latin typeface="Cantarell"/>
                <a:ea typeface="Cantarell"/>
                <a:cs typeface="Cantarell"/>
                <a:sym typeface="Cantarell"/>
              </a:rPr>
              <a:t>Getting rid of bed bugs is hard work, and it’s a process!  With time, elbow grease, and plenty of patience, the battle can be won.  Don’t get frustrated, give it time, and keep at it!</a:t>
            </a:r>
          </a:p>
        </p:txBody>
      </p:sp>
    </p:spTree>
    <p:extLst>
      <p:ext uri="{BB962C8B-B14F-4D97-AF65-F5344CB8AC3E}">
        <p14:creationId xmlns:p14="http://schemas.microsoft.com/office/powerpoint/2010/main" val="284953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17500" rtl="0">
              <a:spcBef>
                <a:spcPts val="0"/>
              </a:spcBef>
              <a:buClr>
                <a:srgbClr val="000000"/>
              </a:buClr>
              <a:buSzPct val="127272"/>
              <a:buFont typeface="Cantarell"/>
              <a:buChar char="●"/>
            </a:pPr>
            <a:r>
              <a:rPr lang="en">
                <a:latin typeface="Cantarell"/>
                <a:ea typeface="Cantarell"/>
                <a:cs typeface="Cantarell"/>
                <a:sym typeface="Cantarell"/>
              </a:rPr>
              <a:t>Flat and wingless</a:t>
            </a:r>
          </a:p>
          <a:p>
            <a:pPr marL="457200" lvl="0" indent="-317500">
              <a:spcBef>
                <a:spcPts val="0"/>
              </a:spcBef>
              <a:buClr>
                <a:srgbClr val="000000"/>
              </a:buClr>
              <a:buSzPct val="127272"/>
              <a:buFont typeface="Cantarell"/>
              <a:buChar char="●"/>
            </a:pPr>
            <a:r>
              <a:rPr lang="en">
                <a:latin typeface="Cantarell"/>
                <a:ea typeface="Cantarell"/>
                <a:cs typeface="Cantarell"/>
                <a:sym typeface="Cantarell"/>
              </a:rPr>
              <a:t>Reddish-brown in colour, deeper red after a feed</a:t>
            </a:r>
          </a:p>
        </p:txBody>
      </p:sp>
    </p:spTree>
    <p:extLst>
      <p:ext uri="{BB962C8B-B14F-4D97-AF65-F5344CB8AC3E}">
        <p14:creationId xmlns:p14="http://schemas.microsoft.com/office/powerpoint/2010/main" val="1561323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04800" rtl="0">
              <a:lnSpc>
                <a:spcPct val="115000"/>
              </a:lnSpc>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Approximately the size of an apple seed or a grain of rice</a:t>
            </a:r>
          </a:p>
          <a:p>
            <a:pPr marL="457200" lvl="0" indent="-304800" rtl="0">
              <a:lnSpc>
                <a:spcPct val="115000"/>
              </a:lnSpc>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Adult bed bugs can be seen by the naked eye</a:t>
            </a:r>
          </a:p>
          <a:p>
            <a:pPr marL="457200" lvl="0" indent="-304800" rtl="0">
              <a:lnSpc>
                <a:spcPct val="115000"/>
              </a:lnSpc>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Using a magnifying glass and flashlight can help to identify bed bugs</a:t>
            </a:r>
          </a:p>
          <a:p>
            <a:pPr marL="457200" lvl="0" indent="-304800">
              <a:lnSpc>
                <a:spcPct val="115000"/>
              </a:lnSpc>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Bed bug eggs are very difficult to see with the naked eye</a:t>
            </a:r>
          </a:p>
        </p:txBody>
      </p:sp>
    </p:spTree>
    <p:extLst>
      <p:ext uri="{BB962C8B-B14F-4D97-AF65-F5344CB8AC3E}">
        <p14:creationId xmlns:p14="http://schemas.microsoft.com/office/powerpoint/2010/main" val="2849556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115000"/>
              </a:lnSpc>
              <a:spcBef>
                <a:spcPts val="0"/>
              </a:spcBef>
              <a:buNone/>
            </a:pPr>
            <a:r>
              <a:rPr lang="en" sz="1200">
                <a:solidFill>
                  <a:schemeClr val="dk1"/>
                </a:solidFill>
                <a:latin typeface="Cantarell"/>
                <a:ea typeface="Cantarell"/>
                <a:cs typeface="Cantarell"/>
                <a:sym typeface="Cantarell"/>
              </a:rPr>
              <a:t>Bed bugs are commonly found on/in: </a:t>
            </a:r>
          </a:p>
          <a:p>
            <a:pPr marL="457200" lvl="0" indent="-304800" rtl="0">
              <a:lnSpc>
                <a:spcPct val="115000"/>
              </a:lnSpc>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Beds</a:t>
            </a:r>
          </a:p>
          <a:p>
            <a:pPr marL="457200" lvl="0" indent="-304800" rtl="0">
              <a:lnSpc>
                <a:spcPct val="115000"/>
              </a:lnSpc>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Sofas</a:t>
            </a:r>
          </a:p>
          <a:p>
            <a:pPr marL="457200" lvl="0" indent="-304800" rtl="0">
              <a:lnSpc>
                <a:spcPct val="115000"/>
              </a:lnSpc>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Chairs</a:t>
            </a:r>
          </a:p>
          <a:p>
            <a:pPr marL="457200" lvl="0" indent="-304800" rtl="0">
              <a:lnSpc>
                <a:spcPct val="115000"/>
              </a:lnSpc>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Areas where people sleep or lounge</a:t>
            </a:r>
          </a:p>
          <a:p>
            <a:pPr marL="457200" lvl="0" indent="-304800" rtl="0">
              <a:lnSpc>
                <a:spcPct val="115000"/>
              </a:lnSpc>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Dresser Drawers</a:t>
            </a:r>
          </a:p>
          <a:p>
            <a:pPr marL="457200" lvl="0" indent="-304800" rtl="0">
              <a:lnSpc>
                <a:spcPct val="115000"/>
              </a:lnSpc>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Baseboards</a:t>
            </a:r>
          </a:p>
          <a:p>
            <a:pPr marL="457200" lvl="0" indent="-304800" rtl="0">
              <a:lnSpc>
                <a:spcPct val="115000"/>
              </a:lnSpc>
              <a:spcBef>
                <a:spcPts val="0"/>
              </a:spcBef>
              <a:buClr>
                <a:schemeClr val="dk1"/>
              </a:buClr>
              <a:buSzPct val="100000"/>
              <a:buFont typeface="Arial"/>
              <a:buChar char="●"/>
            </a:pPr>
            <a:r>
              <a:rPr lang="en" sz="1200">
                <a:latin typeface="Cantarell"/>
                <a:ea typeface="Cantarell"/>
                <a:cs typeface="Cantarell"/>
                <a:sym typeface="Cantarell"/>
              </a:rPr>
              <a:t>Cracks in plaster or wallpaper</a:t>
            </a:r>
          </a:p>
          <a:p>
            <a:pPr marL="457200" lvl="0" indent="-304800">
              <a:lnSpc>
                <a:spcPct val="115000"/>
              </a:lnSpc>
              <a:spcBef>
                <a:spcPts val="0"/>
              </a:spcBef>
              <a:buClr>
                <a:srgbClr val="000000"/>
              </a:buClr>
              <a:buSzPct val="100000"/>
              <a:buFont typeface="Arial"/>
              <a:buChar char="●"/>
            </a:pPr>
            <a:r>
              <a:rPr lang="en" sz="1200">
                <a:latin typeface="Cantarell"/>
                <a:ea typeface="Cantarell"/>
                <a:cs typeface="Cantarell"/>
                <a:sym typeface="Cantarell"/>
              </a:rPr>
              <a:t>In extreme infestations they may also be found in heating ducts and behind electrical plates</a:t>
            </a:r>
          </a:p>
        </p:txBody>
      </p:sp>
    </p:spTree>
    <p:extLst>
      <p:ext uri="{BB962C8B-B14F-4D97-AF65-F5344CB8AC3E}">
        <p14:creationId xmlns:p14="http://schemas.microsoft.com/office/powerpoint/2010/main" val="2052696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0" name="Shape 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04800" rtl="0">
              <a:lnSpc>
                <a:spcPct val="115000"/>
              </a:lnSpc>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Streaks of feces on seams of mattresses, bedding, and clothing; may also see streaks in dresser drawers or on wooden bed frames</a:t>
            </a:r>
          </a:p>
          <a:p>
            <a:pPr marL="457200" lvl="0" indent="-304800" rtl="0">
              <a:lnSpc>
                <a:spcPct val="115000"/>
              </a:lnSpc>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Appear dark red or brown in color, but look like blood when dabbed with a damp tissue</a:t>
            </a:r>
          </a:p>
          <a:p>
            <a:pPr lvl="0" rtl="0">
              <a:lnSpc>
                <a:spcPct val="115000"/>
              </a:lnSpc>
              <a:spcBef>
                <a:spcPts val="0"/>
              </a:spcBef>
              <a:buNone/>
            </a:pPr>
            <a:endParaRPr sz="1200">
              <a:solidFill>
                <a:schemeClr val="dk1"/>
              </a:solidFill>
              <a:latin typeface="Cantarell"/>
              <a:ea typeface="Cantarell"/>
              <a:cs typeface="Cantarell"/>
              <a:sym typeface="Cantarell"/>
            </a:endParaRPr>
          </a:p>
        </p:txBody>
      </p:sp>
    </p:spTree>
    <p:extLst>
      <p:ext uri="{BB962C8B-B14F-4D97-AF65-F5344CB8AC3E}">
        <p14:creationId xmlns:p14="http://schemas.microsoft.com/office/powerpoint/2010/main" val="1226418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7" name="Shape 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04800" rtl="0">
              <a:spcBef>
                <a:spcPts val="0"/>
              </a:spcBef>
              <a:buClr>
                <a:srgbClr val="000000"/>
              </a:buClr>
              <a:buSzPct val="100000"/>
              <a:buFont typeface="Arial"/>
              <a:buChar char="●"/>
            </a:pPr>
            <a:r>
              <a:rPr lang="en" sz="1200">
                <a:latin typeface="Cantarell"/>
                <a:ea typeface="Cantarell"/>
                <a:cs typeface="Cantarell"/>
                <a:sym typeface="Cantarell"/>
              </a:rPr>
              <a:t>Bites are usually red, but may form white welts; they are generally inflamed and itchy</a:t>
            </a:r>
          </a:p>
          <a:p>
            <a:pPr marL="457200" lvl="0" indent="-304800" rtl="0">
              <a:spcBef>
                <a:spcPts val="0"/>
              </a:spcBef>
              <a:buClr>
                <a:srgbClr val="000000"/>
              </a:buClr>
              <a:buSzPct val="100000"/>
              <a:buFont typeface="Arial"/>
              <a:buChar char="●"/>
            </a:pPr>
            <a:r>
              <a:rPr lang="en" sz="1200">
                <a:latin typeface="Cantarell"/>
                <a:ea typeface="Cantarell"/>
                <a:cs typeface="Cantarell"/>
                <a:sym typeface="Cantarell"/>
              </a:rPr>
              <a:t>Bites tend to appear in rows, rather than randomly (see picture on left)</a:t>
            </a:r>
          </a:p>
          <a:p>
            <a:pPr marL="914400" lvl="1" indent="-304800" rtl="0">
              <a:spcBef>
                <a:spcPts val="0"/>
              </a:spcBef>
              <a:buClr>
                <a:srgbClr val="000000"/>
              </a:buClr>
              <a:buSzPct val="100000"/>
              <a:buFont typeface="Courier New"/>
              <a:buChar char="o"/>
            </a:pPr>
            <a:r>
              <a:rPr lang="en" sz="1200">
                <a:latin typeface="Cantarell"/>
                <a:ea typeface="Cantarell"/>
                <a:cs typeface="Cantarell"/>
                <a:sym typeface="Cantarell"/>
              </a:rPr>
              <a:t>Known as “breakfast, lunch, and dinner”</a:t>
            </a:r>
          </a:p>
          <a:p>
            <a:pPr marL="457200" lvl="0" indent="-304800" rtl="0">
              <a:spcBef>
                <a:spcPts val="0"/>
              </a:spcBef>
              <a:buClr>
                <a:srgbClr val="000000"/>
              </a:buClr>
              <a:buSzPct val="100000"/>
              <a:buFont typeface="Arial"/>
              <a:buChar char="●"/>
            </a:pPr>
            <a:r>
              <a:rPr lang="en" sz="1200">
                <a:latin typeface="Cantarell"/>
                <a:ea typeface="Cantarell"/>
                <a:cs typeface="Cantarell"/>
                <a:sym typeface="Cantarell"/>
              </a:rPr>
              <a:t>Severity of bites varies from person to person depending on the reaction of each individual’s immune system</a:t>
            </a:r>
          </a:p>
          <a:p>
            <a:pPr marL="914400" lvl="1" indent="-304800" rtl="0">
              <a:spcBef>
                <a:spcPts val="0"/>
              </a:spcBef>
              <a:buClr>
                <a:srgbClr val="000000"/>
              </a:buClr>
              <a:buSzPct val="100000"/>
              <a:buFont typeface="Courier New"/>
              <a:buChar char="o"/>
            </a:pPr>
            <a:r>
              <a:rPr lang="en" sz="1200">
                <a:latin typeface="Cantarell"/>
                <a:ea typeface="Cantarell"/>
                <a:cs typeface="Cantarell"/>
                <a:sym typeface="Cantarell"/>
              </a:rPr>
              <a:t>Elderly clients usually react less severely than other age groups</a:t>
            </a:r>
          </a:p>
          <a:p>
            <a:pPr marL="457200" lvl="0" indent="-304800" rtl="0">
              <a:spcBef>
                <a:spcPts val="0"/>
              </a:spcBef>
              <a:buClr>
                <a:srgbClr val="000000"/>
              </a:buClr>
              <a:buSzPct val="100000"/>
              <a:buFont typeface="Arial"/>
              <a:buChar char="●"/>
            </a:pPr>
            <a:r>
              <a:rPr lang="en" sz="1200">
                <a:latin typeface="Cantarell"/>
                <a:ea typeface="Cantarell"/>
                <a:cs typeface="Cantarell"/>
                <a:sym typeface="Cantarell"/>
              </a:rPr>
              <a:t>Bites generally appear on exposed areas of skin when sleeping (arms, legs, and shoulders)</a:t>
            </a:r>
          </a:p>
          <a:p>
            <a:pPr marL="457200" lvl="0" indent="-304800" rtl="0">
              <a:spcBef>
                <a:spcPts val="0"/>
              </a:spcBef>
              <a:buClr>
                <a:srgbClr val="000000"/>
              </a:buClr>
              <a:buSzPct val="100000"/>
              <a:buFont typeface="Arial"/>
              <a:buChar char="●"/>
            </a:pPr>
            <a:r>
              <a:rPr lang="en" sz="1200">
                <a:latin typeface="Cantarell"/>
                <a:ea typeface="Cantarell"/>
                <a:cs typeface="Cantarell"/>
                <a:sym typeface="Cantarell"/>
              </a:rPr>
              <a:t>Bed bugs do not carry diseases, but their bites can become itchy, red, and in severe cases infection</a:t>
            </a:r>
          </a:p>
          <a:p>
            <a:pPr marL="457200" lvl="0" indent="-304800">
              <a:spcBef>
                <a:spcPts val="0"/>
              </a:spcBef>
              <a:buClr>
                <a:srgbClr val="000000"/>
              </a:buClr>
              <a:buSzPct val="100000"/>
              <a:buFont typeface="Arial"/>
              <a:buChar char="●"/>
            </a:pPr>
            <a:r>
              <a:rPr lang="en" sz="1200">
                <a:latin typeface="Cantarell"/>
                <a:ea typeface="Cantarell"/>
                <a:cs typeface="Cantarell"/>
                <a:sym typeface="Cantarell"/>
              </a:rPr>
              <a:t>Signs of severe reaction and infection from bites are; pain, severe swelling and redness, discharge or pus, and warmth to affected area</a:t>
            </a:r>
          </a:p>
        </p:txBody>
      </p:sp>
    </p:spTree>
    <p:extLst>
      <p:ext uri="{BB962C8B-B14F-4D97-AF65-F5344CB8AC3E}">
        <p14:creationId xmlns:p14="http://schemas.microsoft.com/office/powerpoint/2010/main" val="2545108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04800" rtl="0">
              <a:spcBef>
                <a:spcPts val="0"/>
              </a:spcBef>
              <a:buClr>
                <a:srgbClr val="000000"/>
              </a:buClr>
              <a:buSzPct val="100000"/>
              <a:buFont typeface="Arial"/>
              <a:buChar char="●"/>
            </a:pPr>
            <a:r>
              <a:rPr lang="en" sz="1200">
                <a:latin typeface="Cantarell"/>
                <a:ea typeface="Cantarell"/>
                <a:cs typeface="Cantarell"/>
                <a:sym typeface="Cantarell"/>
              </a:rPr>
              <a:t>Bed bugs can come from a variety of sources, but two of the most likely scenarios are from second hand furniture (especially items bought from sources other than second hand stores), and from visiting locations that already have bed bugs.</a:t>
            </a:r>
          </a:p>
          <a:p>
            <a:pPr marL="914400" lvl="1" indent="-304800">
              <a:spcBef>
                <a:spcPts val="0"/>
              </a:spcBef>
              <a:buClr>
                <a:srgbClr val="000000"/>
              </a:buClr>
              <a:buSzPct val="100000"/>
              <a:buFont typeface="Courier New"/>
              <a:buChar char="o"/>
            </a:pPr>
            <a:r>
              <a:rPr lang="en" sz="1200">
                <a:latin typeface="Cantarell"/>
                <a:ea typeface="Cantarell"/>
                <a:cs typeface="Cantarell"/>
                <a:sym typeface="Cantarell"/>
              </a:rPr>
              <a:t>All it takes is to sit on an infested surface (bed, couch, chair, etc.) or put an item such as a coat or purse on those surfaces to acquire some hitchhiking bed bugs.</a:t>
            </a:r>
          </a:p>
        </p:txBody>
      </p:sp>
    </p:spTree>
    <p:extLst>
      <p:ext uri="{BB962C8B-B14F-4D97-AF65-F5344CB8AC3E}">
        <p14:creationId xmlns:p14="http://schemas.microsoft.com/office/powerpoint/2010/main" val="386952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200">
                <a:latin typeface="Cantarell"/>
                <a:ea typeface="Cantarell"/>
                <a:cs typeface="Cantarell"/>
                <a:sym typeface="Cantarell"/>
              </a:rPr>
              <a:t>The best and first line of defence for homeowners and tenants is to declutter and clean daily.</a:t>
            </a:r>
          </a:p>
        </p:txBody>
      </p:sp>
    </p:spTree>
    <p:extLst>
      <p:ext uri="{BB962C8B-B14F-4D97-AF65-F5344CB8AC3E}">
        <p14:creationId xmlns:p14="http://schemas.microsoft.com/office/powerpoint/2010/main" val="3684680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04800" rtl="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Mattresses, box springs, bed frames, couches, and chairs should be vacuumed daily during an infestation</a:t>
            </a:r>
          </a:p>
          <a:p>
            <a:pPr marL="457200" lvl="0" indent="-304800" rtl="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Vacuum floors, dresser drawers, couches, and chairs regularly or as needed</a:t>
            </a:r>
          </a:p>
          <a:p>
            <a:pPr marL="457200" lvl="0" indent="-304800" rtl="0">
              <a:spcBef>
                <a:spcPts val="0"/>
              </a:spcBef>
              <a:buClr>
                <a:schemeClr val="dk1"/>
              </a:buClr>
              <a:buSzPct val="100000"/>
              <a:buFont typeface="Arial"/>
              <a:buChar char="●"/>
            </a:pPr>
            <a:r>
              <a:rPr lang="en" sz="1200">
                <a:solidFill>
                  <a:schemeClr val="dk1"/>
                </a:solidFill>
                <a:latin typeface="Cantarell"/>
                <a:ea typeface="Cantarell"/>
                <a:cs typeface="Cantarell"/>
                <a:sym typeface="Cantarell"/>
              </a:rPr>
              <a:t>Be sure to empty vacuum bag into a plastic bag and immediately take to a garbage outside. Do not leave vacuum bags in vacuum or garbages in the house.</a:t>
            </a:r>
          </a:p>
          <a:p>
            <a:pPr marL="0" lvl="0" indent="0" rtl="0">
              <a:spcBef>
                <a:spcPts val="0"/>
              </a:spcBef>
              <a:buNone/>
            </a:pPr>
            <a:endParaRPr sz="1200">
              <a:solidFill>
                <a:schemeClr val="dk1"/>
              </a:solidFill>
              <a:latin typeface="Cantarell"/>
              <a:ea typeface="Cantarell"/>
              <a:cs typeface="Cantarell"/>
              <a:sym typeface="Cantarell"/>
            </a:endParaRPr>
          </a:p>
          <a:p>
            <a:pPr marL="0" lvl="0" indent="0" rtl="0">
              <a:spcBef>
                <a:spcPts val="0"/>
              </a:spcBef>
              <a:buNone/>
            </a:pPr>
            <a:endParaRPr sz="1200">
              <a:solidFill>
                <a:schemeClr val="dk1"/>
              </a:solidFill>
              <a:latin typeface="Cantarell"/>
              <a:ea typeface="Cantarell"/>
              <a:cs typeface="Cantarell"/>
              <a:sym typeface="Cantarell"/>
            </a:endParaRPr>
          </a:p>
          <a:p>
            <a:pPr>
              <a:spcBef>
                <a:spcPts val="0"/>
              </a:spcBef>
              <a:buNone/>
            </a:pPr>
            <a:endParaRPr/>
          </a:p>
        </p:txBody>
      </p:sp>
    </p:spTree>
    <p:extLst>
      <p:ext uri="{BB962C8B-B14F-4D97-AF65-F5344CB8AC3E}">
        <p14:creationId xmlns:p14="http://schemas.microsoft.com/office/powerpoint/2010/main" val="4187574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p:nvPr/>
        </p:nvSpPr>
        <p:spPr>
          <a:xfrm rot="10800000" flipH="1">
            <a:off x="0" y="2984999"/>
            <a:ext cx="9144000" cy="2158500"/>
          </a:xfrm>
          <a:prstGeom prst="rect">
            <a:avLst/>
          </a:prstGeom>
          <a:solidFill>
            <a:schemeClr val="lt1"/>
          </a:solidFill>
          <a:ln>
            <a:noFill/>
          </a:ln>
        </p:spPr>
        <p:txBody>
          <a:bodyPr lIns="91425" tIns="45700" rIns="91425" bIns="45700" anchor="ctr" anchorCtr="0">
            <a:noAutofit/>
          </a:bodyPr>
          <a:lstStyle/>
          <a:p>
            <a:pPr>
              <a:spcBef>
                <a:spcPts val="0"/>
              </a:spcBef>
              <a:buNone/>
            </a:pPr>
            <a:endParaRPr/>
          </a:p>
        </p:txBody>
      </p:sp>
      <p:sp>
        <p:nvSpPr>
          <p:cNvPr id="9" name="Shape 9"/>
          <p:cNvSpPr/>
          <p:nvPr/>
        </p:nvSpPr>
        <p:spPr>
          <a:xfrm>
            <a:off x="0" y="2393175"/>
            <a:ext cx="4617372" cy="59050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pPr>
              <a:spcBef>
                <a:spcPts val="0"/>
              </a:spcBef>
              <a:buNone/>
            </a:pPr>
            <a:endParaRPr/>
          </a:p>
        </p:txBody>
      </p:sp>
      <p:sp>
        <p:nvSpPr>
          <p:cNvPr id="10" name="Shape 10"/>
          <p:cNvSpPr/>
          <p:nvPr/>
        </p:nvSpPr>
        <p:spPr>
          <a:xfrm rot="10800000" flipH="1">
            <a:off x="0" y="2983958"/>
            <a:ext cx="4617372" cy="571095"/>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pPr>
              <a:spcBef>
                <a:spcPts val="0"/>
              </a:spcBef>
              <a:buNone/>
            </a:pPr>
            <a:endParaRPr/>
          </a:p>
        </p:txBody>
      </p:sp>
      <p:sp>
        <p:nvSpPr>
          <p:cNvPr id="11" name="Shape 11"/>
          <p:cNvSpPr txBox="1">
            <a:spLocks noGrp="1"/>
          </p:cNvSpPr>
          <p:nvPr>
            <p:ph type="ctrTitle"/>
          </p:nvPr>
        </p:nvSpPr>
        <p:spPr>
          <a:xfrm>
            <a:off x="685800" y="1746892"/>
            <a:ext cx="7772400" cy="1238099"/>
          </a:xfrm>
          <a:prstGeom prst="rect">
            <a:avLst/>
          </a:prstGeom>
        </p:spPr>
        <p:txBody>
          <a:bodyPr lIns="91425" tIns="91425" rIns="91425" bIns="91425" anchor="b"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12" name="Shape 12"/>
          <p:cNvSpPr txBox="1">
            <a:spLocks noGrp="1"/>
          </p:cNvSpPr>
          <p:nvPr>
            <p:ph type="subTitle" idx="1"/>
          </p:nvPr>
        </p:nvSpPr>
        <p:spPr>
          <a:xfrm>
            <a:off x="685800" y="3093357"/>
            <a:ext cx="7772400" cy="666600"/>
          </a:xfrm>
          <a:prstGeom prst="rect">
            <a:avLst/>
          </a:prstGeom>
        </p:spPr>
        <p:txBody>
          <a:bodyPr lIns="91425" tIns="91425" rIns="91425" bIns="91425" anchor="t" anchorCtr="0"/>
          <a:lstStyle>
            <a:lvl1pPr algn="ctr">
              <a:spcBef>
                <a:spcPts val="0"/>
              </a:spcBef>
              <a:buClr>
                <a:schemeClr val="dk2"/>
              </a:buClr>
              <a:buSzPct val="100000"/>
              <a:buNone/>
              <a:defRPr sz="2400" i="1">
                <a:solidFill>
                  <a:schemeClr val="dk2"/>
                </a:solidFill>
              </a:defRPr>
            </a:lvl1pPr>
            <a:lvl2pPr algn="ctr">
              <a:spcBef>
                <a:spcPts val="0"/>
              </a:spcBef>
              <a:buClr>
                <a:schemeClr val="dk2"/>
              </a:buClr>
              <a:buNone/>
              <a:defRPr i="1">
                <a:solidFill>
                  <a:schemeClr val="dk2"/>
                </a:solidFill>
              </a:defRPr>
            </a:lvl2pPr>
            <a:lvl3pPr algn="ctr">
              <a:spcBef>
                <a:spcPts val="0"/>
              </a:spcBef>
              <a:buClr>
                <a:schemeClr val="dk2"/>
              </a:buClr>
              <a:buNone/>
              <a:defRPr i="1">
                <a:solidFill>
                  <a:schemeClr val="dk2"/>
                </a:solidFill>
              </a:defRPr>
            </a:lvl3pPr>
            <a:lvl4pPr algn="ctr">
              <a:spcBef>
                <a:spcPts val="0"/>
              </a:spcBef>
              <a:buClr>
                <a:schemeClr val="dk2"/>
              </a:buClr>
              <a:buSzPct val="100000"/>
              <a:buNone/>
              <a:defRPr sz="2400" i="1">
                <a:solidFill>
                  <a:schemeClr val="dk2"/>
                </a:solidFill>
              </a:defRPr>
            </a:lvl4pPr>
            <a:lvl5pPr algn="ctr">
              <a:spcBef>
                <a:spcPts val="0"/>
              </a:spcBef>
              <a:buClr>
                <a:schemeClr val="dk2"/>
              </a:buClr>
              <a:buSzPct val="100000"/>
              <a:buNone/>
              <a:defRPr sz="2400" i="1">
                <a:solidFill>
                  <a:schemeClr val="dk2"/>
                </a:solidFill>
              </a:defRPr>
            </a:lvl5pPr>
            <a:lvl6pPr algn="ctr">
              <a:spcBef>
                <a:spcPts val="0"/>
              </a:spcBef>
              <a:buClr>
                <a:schemeClr val="dk2"/>
              </a:buClr>
              <a:buSzPct val="100000"/>
              <a:buNone/>
              <a:defRPr sz="2400" i="1">
                <a:solidFill>
                  <a:schemeClr val="dk2"/>
                </a:solidFill>
              </a:defRPr>
            </a:lvl6pPr>
            <a:lvl7pPr algn="ctr">
              <a:spcBef>
                <a:spcPts val="0"/>
              </a:spcBef>
              <a:buClr>
                <a:schemeClr val="dk2"/>
              </a:buClr>
              <a:buSzPct val="100000"/>
              <a:buNone/>
              <a:defRPr sz="2400" i="1">
                <a:solidFill>
                  <a:schemeClr val="dk2"/>
                </a:solidFill>
              </a:defRPr>
            </a:lvl7pPr>
            <a:lvl8pPr algn="ctr">
              <a:spcBef>
                <a:spcPts val="0"/>
              </a:spcBef>
              <a:buClr>
                <a:schemeClr val="dk2"/>
              </a:buClr>
              <a:buSzPct val="100000"/>
              <a:buNone/>
              <a:defRPr sz="2400" i="1">
                <a:solidFill>
                  <a:schemeClr val="dk2"/>
                </a:solidFill>
              </a:defRPr>
            </a:lvl8pPr>
            <a:lvl9pPr algn="ctr">
              <a:spcBef>
                <a:spcPts val="0"/>
              </a:spcBef>
              <a:buClr>
                <a:schemeClr val="dk2"/>
              </a:buClr>
              <a:buSzPct val="100000"/>
              <a:buNone/>
              <a:defRPr sz="2400" i="1">
                <a:solidFill>
                  <a:schemeClr val="dk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p:nvPr/>
        </p:nvSpPr>
        <p:spPr>
          <a:xfrm rot="10800000" flipH="1">
            <a:off x="0" y="1163100"/>
            <a:ext cx="9144000" cy="3980399"/>
          </a:xfrm>
          <a:prstGeom prst="rect">
            <a:avLst/>
          </a:prstGeom>
          <a:solidFill>
            <a:schemeClr val="lt1"/>
          </a:solidFill>
          <a:ln>
            <a:noFill/>
          </a:ln>
        </p:spPr>
        <p:txBody>
          <a:bodyPr lIns="91425" tIns="45700" rIns="91425" bIns="45700" anchor="ctr" anchorCtr="0">
            <a:noAutofit/>
          </a:bodyPr>
          <a:lstStyle/>
          <a:p>
            <a:pPr>
              <a:spcBef>
                <a:spcPts val="0"/>
              </a:spcBef>
              <a:buNone/>
            </a:pPr>
            <a:endParaRPr/>
          </a:p>
        </p:txBody>
      </p:sp>
      <p:sp>
        <p:nvSpPr>
          <p:cNvPr id="15" name="Shape 15"/>
          <p:cNvSpPr/>
          <p:nvPr/>
        </p:nvSpPr>
        <p:spPr>
          <a:xfrm flipH="1">
            <a:off x="4526627" y="571349"/>
            <a:ext cx="4617372" cy="59050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pPr>
              <a:spcBef>
                <a:spcPts val="0"/>
              </a:spcBef>
              <a:buNone/>
            </a:pPr>
            <a:endParaRPr/>
          </a:p>
        </p:txBody>
      </p:sp>
      <p:sp>
        <p:nvSpPr>
          <p:cNvPr id="16" name="Shape 16"/>
          <p:cNvSpPr/>
          <p:nvPr/>
        </p:nvSpPr>
        <p:spPr>
          <a:xfrm rot="10800000">
            <a:off x="4526627" y="1162132"/>
            <a:ext cx="4617372" cy="571095"/>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pPr>
              <a:spcBef>
                <a:spcPts val="0"/>
              </a:spcBef>
              <a:buNone/>
            </a:pPr>
            <a:endParaRPr/>
          </a:p>
        </p:txBody>
      </p:sp>
      <p:sp>
        <p:nvSpPr>
          <p:cNvPr id="17" name="Shape 17"/>
          <p:cNvSpPr txBox="1">
            <a:spLocks noGrp="1"/>
          </p:cNvSpPr>
          <p:nvPr>
            <p:ph type="title"/>
          </p:nvPr>
        </p:nvSpPr>
        <p:spPr>
          <a:xfrm>
            <a:off x="457200" y="205978"/>
            <a:ext cx="8229600" cy="857400"/>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200150"/>
            <a:ext cx="82296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
        <p:cNvGrpSpPr/>
        <p:nvPr/>
      </p:nvGrpSpPr>
      <p:grpSpPr>
        <a:xfrm>
          <a:off x="0" y="0"/>
          <a:ext cx="0" cy="0"/>
          <a:chOff x="0" y="0"/>
          <a:chExt cx="0" cy="0"/>
        </a:xfrm>
      </p:grpSpPr>
      <p:sp>
        <p:nvSpPr>
          <p:cNvPr id="20" name="Shape 20"/>
          <p:cNvSpPr/>
          <p:nvPr/>
        </p:nvSpPr>
        <p:spPr>
          <a:xfrm rot="10800000" flipH="1">
            <a:off x="0" y="1163100"/>
            <a:ext cx="9144000" cy="3980399"/>
          </a:xfrm>
          <a:prstGeom prst="rect">
            <a:avLst/>
          </a:prstGeom>
          <a:solidFill>
            <a:schemeClr val="lt1"/>
          </a:solidFill>
          <a:ln>
            <a:noFill/>
          </a:ln>
        </p:spPr>
        <p:txBody>
          <a:bodyPr lIns="91425" tIns="45700" rIns="91425" bIns="45700" anchor="ctr" anchorCtr="0">
            <a:noAutofit/>
          </a:bodyPr>
          <a:lstStyle/>
          <a:p>
            <a:pPr>
              <a:spcBef>
                <a:spcPts val="0"/>
              </a:spcBef>
              <a:buNone/>
            </a:pPr>
            <a:endParaRPr/>
          </a:p>
        </p:txBody>
      </p:sp>
      <p:sp>
        <p:nvSpPr>
          <p:cNvPr id="21" name="Shape 21"/>
          <p:cNvSpPr/>
          <p:nvPr/>
        </p:nvSpPr>
        <p:spPr>
          <a:xfrm rot="10800000">
            <a:off x="4526627" y="1162132"/>
            <a:ext cx="4617372" cy="571095"/>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pPr>
              <a:spcBef>
                <a:spcPts val="0"/>
              </a:spcBef>
              <a:buNone/>
            </a:pPr>
            <a:endParaRPr/>
          </a:p>
        </p:txBody>
      </p:sp>
      <p:sp>
        <p:nvSpPr>
          <p:cNvPr id="22" name="Shape 22"/>
          <p:cNvSpPr txBox="1">
            <a:spLocks noGrp="1"/>
          </p:cNvSpPr>
          <p:nvPr>
            <p:ph type="title"/>
          </p:nvPr>
        </p:nvSpPr>
        <p:spPr>
          <a:xfrm>
            <a:off x="457200" y="205978"/>
            <a:ext cx="8229600" cy="857400"/>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body" idx="1"/>
          </p:nvPr>
        </p:nvSpPr>
        <p:spPr>
          <a:xfrm>
            <a:off x="457200"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4" name="Shape 24"/>
          <p:cNvSpPr/>
          <p:nvPr/>
        </p:nvSpPr>
        <p:spPr>
          <a:xfrm flipH="1">
            <a:off x="4526627" y="571349"/>
            <a:ext cx="4617372" cy="59050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pPr>
              <a:spcBef>
                <a:spcPts val="0"/>
              </a:spcBef>
              <a:buNone/>
            </a:pPr>
            <a:endParaRPr/>
          </a:p>
        </p:txBody>
      </p:sp>
      <p:sp>
        <p:nvSpPr>
          <p:cNvPr id="25" name="Shape 25"/>
          <p:cNvSpPr txBox="1">
            <a:spLocks noGrp="1"/>
          </p:cNvSpPr>
          <p:nvPr>
            <p:ph type="body" idx="2"/>
          </p:nvPr>
        </p:nvSpPr>
        <p:spPr>
          <a:xfrm>
            <a:off x="4692273"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
        <p:cNvGrpSpPr/>
        <p:nvPr/>
      </p:nvGrpSpPr>
      <p:grpSpPr>
        <a:xfrm>
          <a:off x="0" y="0"/>
          <a:ext cx="0" cy="0"/>
          <a:chOff x="0" y="0"/>
          <a:chExt cx="0" cy="0"/>
        </a:xfrm>
      </p:grpSpPr>
      <p:sp>
        <p:nvSpPr>
          <p:cNvPr id="27" name="Shape 27"/>
          <p:cNvSpPr/>
          <p:nvPr/>
        </p:nvSpPr>
        <p:spPr>
          <a:xfrm rot="10800000" flipH="1">
            <a:off x="0" y="1163100"/>
            <a:ext cx="9144000" cy="3980399"/>
          </a:xfrm>
          <a:prstGeom prst="rect">
            <a:avLst/>
          </a:prstGeom>
          <a:solidFill>
            <a:schemeClr val="lt1"/>
          </a:solidFill>
          <a:ln>
            <a:noFill/>
          </a:ln>
        </p:spPr>
        <p:txBody>
          <a:bodyPr lIns="91425" tIns="45700" rIns="91425" bIns="45700" anchor="ctr" anchorCtr="0">
            <a:noAutofit/>
          </a:bodyPr>
          <a:lstStyle/>
          <a:p>
            <a:pPr>
              <a:spcBef>
                <a:spcPts val="0"/>
              </a:spcBef>
              <a:buNone/>
            </a:pPr>
            <a:endParaRPr/>
          </a:p>
        </p:txBody>
      </p:sp>
      <p:sp>
        <p:nvSpPr>
          <p:cNvPr id="28" name="Shape 28"/>
          <p:cNvSpPr/>
          <p:nvPr/>
        </p:nvSpPr>
        <p:spPr>
          <a:xfrm flipH="1">
            <a:off x="4526627" y="571349"/>
            <a:ext cx="4617372" cy="59050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pPr>
              <a:spcBef>
                <a:spcPts val="0"/>
              </a:spcBef>
              <a:buNone/>
            </a:pPr>
            <a:endParaRPr/>
          </a:p>
        </p:txBody>
      </p:sp>
      <p:sp>
        <p:nvSpPr>
          <p:cNvPr id="29" name="Shape 29"/>
          <p:cNvSpPr txBox="1">
            <a:spLocks noGrp="1"/>
          </p:cNvSpPr>
          <p:nvPr>
            <p:ph type="title"/>
          </p:nvPr>
        </p:nvSpPr>
        <p:spPr>
          <a:xfrm>
            <a:off x="457200" y="205978"/>
            <a:ext cx="8229600" cy="857400"/>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0" name="Shape 30"/>
          <p:cNvSpPr/>
          <p:nvPr/>
        </p:nvSpPr>
        <p:spPr>
          <a:xfrm rot="10800000">
            <a:off x="4526627" y="1162132"/>
            <a:ext cx="4617372" cy="571095"/>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pPr>
              <a:spcBef>
                <a:spcPts val="0"/>
              </a:spcBef>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31"/>
        <p:cNvGrpSpPr/>
        <p:nvPr/>
      </p:nvGrpSpPr>
      <p:grpSpPr>
        <a:xfrm>
          <a:off x="0" y="0"/>
          <a:ext cx="0" cy="0"/>
          <a:chOff x="0" y="0"/>
          <a:chExt cx="0" cy="0"/>
        </a:xfrm>
      </p:grpSpPr>
      <p:sp>
        <p:nvSpPr>
          <p:cNvPr id="32" name="Shape 32"/>
          <p:cNvSpPr/>
          <p:nvPr/>
        </p:nvSpPr>
        <p:spPr>
          <a:xfrm rot="10800000" flipH="1">
            <a:off x="0" y="4412699"/>
            <a:ext cx="9144000" cy="730799"/>
          </a:xfrm>
          <a:prstGeom prst="rect">
            <a:avLst/>
          </a:prstGeom>
          <a:solidFill>
            <a:schemeClr val="lt1"/>
          </a:solidFill>
          <a:ln>
            <a:noFill/>
          </a:ln>
        </p:spPr>
        <p:txBody>
          <a:bodyPr lIns="91425" tIns="45700" rIns="91425" bIns="45700" anchor="ctr" anchorCtr="0">
            <a:noAutofit/>
          </a:bodyPr>
          <a:lstStyle/>
          <a:p>
            <a:pPr>
              <a:spcBef>
                <a:spcPts val="0"/>
              </a:spcBef>
              <a:buNone/>
            </a:pPr>
            <a:endParaRPr/>
          </a:p>
        </p:txBody>
      </p:sp>
      <p:sp>
        <p:nvSpPr>
          <p:cNvPr id="33" name="Shape 33"/>
          <p:cNvSpPr/>
          <p:nvPr/>
        </p:nvSpPr>
        <p:spPr>
          <a:xfrm flipH="1">
            <a:off x="4526627" y="3820834"/>
            <a:ext cx="4617372" cy="59050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pPr>
              <a:spcBef>
                <a:spcPts val="0"/>
              </a:spcBef>
              <a:buNone/>
            </a:pPr>
            <a:endParaRPr/>
          </a:p>
        </p:txBody>
      </p:sp>
      <p:sp>
        <p:nvSpPr>
          <p:cNvPr id="34" name="Shape 34"/>
          <p:cNvSpPr/>
          <p:nvPr/>
        </p:nvSpPr>
        <p:spPr>
          <a:xfrm rot="10800000">
            <a:off x="4526627" y="4411617"/>
            <a:ext cx="4617372" cy="571095"/>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pPr>
              <a:spcBef>
                <a:spcPts val="0"/>
              </a:spcBef>
              <a:buNone/>
            </a:pPr>
            <a:endParaRPr/>
          </a:p>
        </p:txBody>
      </p:sp>
      <p:sp>
        <p:nvSpPr>
          <p:cNvPr id="35" name="Shape 35"/>
          <p:cNvSpPr txBox="1">
            <a:spLocks noGrp="1"/>
          </p:cNvSpPr>
          <p:nvPr>
            <p:ph type="body" idx="1"/>
          </p:nvPr>
        </p:nvSpPr>
        <p:spPr>
          <a:xfrm>
            <a:off x="457200" y="4421726"/>
            <a:ext cx="8229600" cy="505200"/>
          </a:xfrm>
          <a:prstGeom prst="rect">
            <a:avLst/>
          </a:prstGeom>
        </p:spPr>
        <p:txBody>
          <a:bodyPr lIns="91425" tIns="91425" rIns="91425" bIns="91425" anchor="ctr" anchorCtr="0"/>
          <a:lstStyle>
            <a:lvl1pPr>
              <a:spcBef>
                <a:spcPts val="0"/>
              </a:spcBef>
              <a:buClr>
                <a:schemeClr val="dk2"/>
              </a:buClr>
              <a:buSzPct val="100000"/>
              <a:buNone/>
              <a:defRPr sz="2400" i="1">
                <a:solidFill>
                  <a:schemeClr val="dk2"/>
                </a:solidFill>
              </a:defRPr>
            </a:lvl1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6"/>
        <p:cNvGrpSpPr/>
        <p:nvPr/>
      </p:nvGrpSpPr>
      <p:grpSpPr>
        <a:xfrm>
          <a:off x="0" y="0"/>
          <a:ext cx="0" cy="0"/>
          <a:chOff x="0" y="0"/>
          <a:chExt cx="0" cy="0"/>
        </a:xfrm>
      </p:grpSpPr>
      <p:sp>
        <p:nvSpPr>
          <p:cNvPr id="37" name="Shape 37"/>
          <p:cNvSpPr/>
          <p:nvPr/>
        </p:nvSpPr>
        <p:spPr>
          <a:xfrm>
            <a:off x="6676" y="76256"/>
            <a:ext cx="9134130" cy="5054792"/>
          </a:xfrm>
          <a:custGeom>
            <a:avLst/>
            <a:gdLst/>
            <a:ahLst/>
            <a:cxnLst/>
            <a:rect l="0" t="0" r="0" b="0"/>
            <a:pathLst>
              <a:path w="9157023" h="6739723" extrusionOk="0">
                <a:moveTo>
                  <a:pt x="1629" y="0"/>
                </a:moveTo>
                <a:lnTo>
                  <a:pt x="9157023" y="4340980"/>
                </a:lnTo>
                <a:lnTo>
                  <a:pt x="1593" y="6739723"/>
                </a:lnTo>
                <a:cubicBezTo>
                  <a:pt x="-3941" y="5123960"/>
                  <a:pt x="7163" y="1615763"/>
                  <a:pt x="1629" y="0"/>
                </a:cubicBezTo>
                <a:close/>
              </a:path>
            </a:pathLst>
          </a:custGeom>
          <a:solidFill>
            <a:srgbClr val="FFFFFF">
              <a:alpha val="6666"/>
            </a:srgbClr>
          </a:solidFill>
          <a:ln>
            <a:noFill/>
          </a:ln>
        </p:spPr>
        <p:txBody>
          <a:bodyPr lIns="91425" tIns="45700" rIns="91425" bIns="45700" anchor="ctr" anchorCtr="0">
            <a:noAutofit/>
          </a:bodyPr>
          <a:lstStyle/>
          <a:p>
            <a:pPr>
              <a:spcBef>
                <a:spcPts val="0"/>
              </a:spcBef>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dk2"/>
            </a:gs>
          </a:gsLst>
          <a:path path="circle">
            <a:fillToRect l="50000" t="50000" r="50000" b="50000"/>
          </a:path>
          <a:tileRect/>
        </a:gra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a:spcBef>
                <a:spcPts val="0"/>
              </a:spcBef>
              <a:buClr>
                <a:schemeClr val="lt1"/>
              </a:buClr>
              <a:buSzPct val="100000"/>
              <a:buFont typeface="Georgia"/>
              <a:buNone/>
              <a:defRPr sz="4800">
                <a:solidFill>
                  <a:schemeClr val="lt1"/>
                </a:solidFill>
                <a:latin typeface="Georgia"/>
                <a:ea typeface="Georgia"/>
                <a:cs typeface="Georgia"/>
                <a:sym typeface="Georgia"/>
              </a:defRPr>
            </a:lvl1pPr>
            <a:lvl2pPr>
              <a:spcBef>
                <a:spcPts val="0"/>
              </a:spcBef>
              <a:buClr>
                <a:schemeClr val="lt1"/>
              </a:buClr>
              <a:buSzPct val="100000"/>
              <a:buFont typeface="Georgia"/>
              <a:buNone/>
              <a:defRPr sz="4800">
                <a:solidFill>
                  <a:schemeClr val="lt1"/>
                </a:solidFill>
                <a:latin typeface="Georgia"/>
                <a:ea typeface="Georgia"/>
                <a:cs typeface="Georgia"/>
                <a:sym typeface="Georgia"/>
              </a:defRPr>
            </a:lvl2pPr>
            <a:lvl3pPr>
              <a:spcBef>
                <a:spcPts val="0"/>
              </a:spcBef>
              <a:buClr>
                <a:schemeClr val="lt1"/>
              </a:buClr>
              <a:buSzPct val="100000"/>
              <a:buFont typeface="Georgia"/>
              <a:buNone/>
              <a:defRPr sz="4800">
                <a:solidFill>
                  <a:schemeClr val="lt1"/>
                </a:solidFill>
                <a:latin typeface="Georgia"/>
                <a:ea typeface="Georgia"/>
                <a:cs typeface="Georgia"/>
                <a:sym typeface="Georgia"/>
              </a:defRPr>
            </a:lvl3pPr>
            <a:lvl4pPr>
              <a:spcBef>
                <a:spcPts val="0"/>
              </a:spcBef>
              <a:buClr>
                <a:schemeClr val="lt1"/>
              </a:buClr>
              <a:buSzPct val="100000"/>
              <a:buFont typeface="Georgia"/>
              <a:buNone/>
              <a:defRPr sz="4800">
                <a:solidFill>
                  <a:schemeClr val="lt1"/>
                </a:solidFill>
                <a:latin typeface="Georgia"/>
                <a:ea typeface="Georgia"/>
                <a:cs typeface="Georgia"/>
                <a:sym typeface="Georgia"/>
              </a:defRPr>
            </a:lvl4pPr>
            <a:lvl5pPr>
              <a:spcBef>
                <a:spcPts val="0"/>
              </a:spcBef>
              <a:buClr>
                <a:schemeClr val="lt1"/>
              </a:buClr>
              <a:buSzPct val="100000"/>
              <a:buFont typeface="Georgia"/>
              <a:buNone/>
              <a:defRPr sz="4800">
                <a:solidFill>
                  <a:schemeClr val="lt1"/>
                </a:solidFill>
                <a:latin typeface="Georgia"/>
                <a:ea typeface="Georgia"/>
                <a:cs typeface="Georgia"/>
                <a:sym typeface="Georgia"/>
              </a:defRPr>
            </a:lvl5pPr>
            <a:lvl6pPr>
              <a:spcBef>
                <a:spcPts val="0"/>
              </a:spcBef>
              <a:buClr>
                <a:schemeClr val="lt1"/>
              </a:buClr>
              <a:buSzPct val="100000"/>
              <a:buFont typeface="Georgia"/>
              <a:buNone/>
              <a:defRPr sz="4800">
                <a:solidFill>
                  <a:schemeClr val="lt1"/>
                </a:solidFill>
                <a:latin typeface="Georgia"/>
                <a:ea typeface="Georgia"/>
                <a:cs typeface="Georgia"/>
                <a:sym typeface="Georgia"/>
              </a:defRPr>
            </a:lvl6pPr>
            <a:lvl7pPr>
              <a:spcBef>
                <a:spcPts val="0"/>
              </a:spcBef>
              <a:buClr>
                <a:schemeClr val="lt1"/>
              </a:buClr>
              <a:buSzPct val="100000"/>
              <a:buFont typeface="Georgia"/>
              <a:buNone/>
              <a:defRPr sz="4800">
                <a:solidFill>
                  <a:schemeClr val="lt1"/>
                </a:solidFill>
                <a:latin typeface="Georgia"/>
                <a:ea typeface="Georgia"/>
                <a:cs typeface="Georgia"/>
                <a:sym typeface="Georgia"/>
              </a:defRPr>
            </a:lvl7pPr>
            <a:lvl8pPr>
              <a:spcBef>
                <a:spcPts val="0"/>
              </a:spcBef>
              <a:buClr>
                <a:schemeClr val="lt1"/>
              </a:buClr>
              <a:buSzPct val="100000"/>
              <a:buFont typeface="Georgia"/>
              <a:buNone/>
              <a:defRPr sz="4800">
                <a:solidFill>
                  <a:schemeClr val="lt1"/>
                </a:solidFill>
                <a:latin typeface="Georgia"/>
                <a:ea typeface="Georgia"/>
                <a:cs typeface="Georgia"/>
                <a:sym typeface="Georgia"/>
              </a:defRPr>
            </a:lvl8pPr>
            <a:lvl9pPr>
              <a:spcBef>
                <a:spcPts val="0"/>
              </a:spcBef>
              <a:buClr>
                <a:schemeClr val="lt1"/>
              </a:buClr>
              <a:buSzPct val="100000"/>
              <a:buFont typeface="Georgia"/>
              <a:buNone/>
              <a:defRPr sz="4800">
                <a:solidFill>
                  <a:schemeClr val="lt1"/>
                </a:solidFill>
                <a:latin typeface="Georgia"/>
                <a:ea typeface="Georgia"/>
                <a:cs typeface="Georgia"/>
                <a:sym typeface="Georgia"/>
              </a:defRPr>
            </a:lvl9pPr>
          </a:lstStyle>
          <a:p>
            <a:endParaRPr/>
          </a:p>
        </p:txBody>
      </p:sp>
      <p:sp>
        <p:nvSpPr>
          <p:cNvPr id="6" name="Shape 6"/>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a:spcBef>
                <a:spcPts val="600"/>
              </a:spcBef>
              <a:buClr>
                <a:schemeClr val="dk1"/>
              </a:buClr>
              <a:buSzPct val="100000"/>
              <a:buFont typeface="Georgia"/>
              <a:defRPr sz="3000">
                <a:solidFill>
                  <a:schemeClr val="dk1"/>
                </a:solidFill>
                <a:latin typeface="Georgia"/>
                <a:ea typeface="Georgia"/>
                <a:cs typeface="Georgia"/>
                <a:sym typeface="Georgia"/>
              </a:defRPr>
            </a:lvl1pPr>
            <a:lvl2pPr>
              <a:spcBef>
                <a:spcPts val="480"/>
              </a:spcBef>
              <a:buClr>
                <a:schemeClr val="dk1"/>
              </a:buClr>
              <a:buSzPct val="100000"/>
              <a:buFont typeface="Georgia"/>
              <a:defRPr sz="2400">
                <a:solidFill>
                  <a:schemeClr val="dk1"/>
                </a:solidFill>
                <a:latin typeface="Georgia"/>
                <a:ea typeface="Georgia"/>
                <a:cs typeface="Georgia"/>
                <a:sym typeface="Georgia"/>
              </a:defRPr>
            </a:lvl2pPr>
            <a:lvl3pPr>
              <a:spcBef>
                <a:spcPts val="480"/>
              </a:spcBef>
              <a:buClr>
                <a:schemeClr val="dk1"/>
              </a:buClr>
              <a:buSzPct val="100000"/>
              <a:buFont typeface="Georgia"/>
              <a:defRPr sz="2400">
                <a:solidFill>
                  <a:schemeClr val="dk1"/>
                </a:solidFill>
                <a:latin typeface="Georgia"/>
                <a:ea typeface="Georgia"/>
                <a:cs typeface="Georgia"/>
                <a:sym typeface="Georgia"/>
              </a:defRPr>
            </a:lvl3pPr>
            <a:lvl4pPr>
              <a:spcBef>
                <a:spcPts val="360"/>
              </a:spcBef>
              <a:buClr>
                <a:schemeClr val="dk1"/>
              </a:buClr>
              <a:buSzPct val="100000"/>
              <a:buFont typeface="Georgia"/>
              <a:defRPr sz="1800">
                <a:solidFill>
                  <a:schemeClr val="dk1"/>
                </a:solidFill>
                <a:latin typeface="Georgia"/>
                <a:ea typeface="Georgia"/>
                <a:cs typeface="Georgia"/>
                <a:sym typeface="Georgia"/>
              </a:defRPr>
            </a:lvl4pPr>
            <a:lvl5pPr>
              <a:spcBef>
                <a:spcPts val="360"/>
              </a:spcBef>
              <a:buClr>
                <a:schemeClr val="dk1"/>
              </a:buClr>
              <a:buSzPct val="100000"/>
              <a:buFont typeface="Georgia"/>
              <a:defRPr sz="1800">
                <a:solidFill>
                  <a:schemeClr val="dk1"/>
                </a:solidFill>
                <a:latin typeface="Georgia"/>
                <a:ea typeface="Georgia"/>
                <a:cs typeface="Georgia"/>
                <a:sym typeface="Georgia"/>
              </a:defRPr>
            </a:lvl5pPr>
            <a:lvl6pPr>
              <a:spcBef>
                <a:spcPts val="360"/>
              </a:spcBef>
              <a:buClr>
                <a:schemeClr val="dk1"/>
              </a:buClr>
              <a:buSzPct val="100000"/>
              <a:buFont typeface="Georgia"/>
              <a:defRPr sz="1800">
                <a:solidFill>
                  <a:schemeClr val="dk1"/>
                </a:solidFill>
                <a:latin typeface="Georgia"/>
                <a:ea typeface="Georgia"/>
                <a:cs typeface="Georgia"/>
                <a:sym typeface="Georgia"/>
              </a:defRPr>
            </a:lvl6pPr>
            <a:lvl7pPr>
              <a:spcBef>
                <a:spcPts val="360"/>
              </a:spcBef>
              <a:buClr>
                <a:schemeClr val="dk1"/>
              </a:buClr>
              <a:buSzPct val="100000"/>
              <a:buFont typeface="Georgia"/>
              <a:defRPr sz="1800">
                <a:solidFill>
                  <a:schemeClr val="dk1"/>
                </a:solidFill>
                <a:latin typeface="Georgia"/>
                <a:ea typeface="Georgia"/>
                <a:cs typeface="Georgia"/>
                <a:sym typeface="Georgia"/>
              </a:defRPr>
            </a:lvl7pPr>
            <a:lvl8pPr>
              <a:spcBef>
                <a:spcPts val="360"/>
              </a:spcBef>
              <a:buClr>
                <a:schemeClr val="dk1"/>
              </a:buClr>
              <a:buSzPct val="100000"/>
              <a:buFont typeface="Georgia"/>
              <a:defRPr sz="1800">
                <a:solidFill>
                  <a:schemeClr val="dk1"/>
                </a:solidFill>
                <a:latin typeface="Georgia"/>
                <a:ea typeface="Georgia"/>
                <a:cs typeface="Georgia"/>
                <a:sym typeface="Georgia"/>
              </a:defRPr>
            </a:lvl8pPr>
            <a:lvl9pPr>
              <a:spcBef>
                <a:spcPts val="360"/>
              </a:spcBef>
              <a:buClr>
                <a:schemeClr val="dk1"/>
              </a:buClr>
              <a:buSzPct val="100000"/>
              <a:buFont typeface="Georgia"/>
              <a:defRPr sz="1800">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Shape 39"/>
          <p:cNvSpPr txBox="1">
            <a:spLocks noGrp="1"/>
          </p:cNvSpPr>
          <p:nvPr>
            <p:ph type="ctrTitle"/>
          </p:nvPr>
        </p:nvSpPr>
        <p:spPr>
          <a:xfrm>
            <a:off x="685800" y="1746892"/>
            <a:ext cx="7772400" cy="1238099"/>
          </a:xfrm>
          <a:prstGeom prst="rect">
            <a:avLst/>
          </a:prstGeom>
        </p:spPr>
        <p:txBody>
          <a:bodyPr lIns="91425" tIns="91425" rIns="91425" bIns="91425" anchor="b" anchorCtr="0">
            <a:noAutofit/>
          </a:bodyPr>
          <a:lstStyle/>
          <a:p>
            <a:pPr>
              <a:spcBef>
                <a:spcPts val="0"/>
              </a:spcBef>
              <a:buNone/>
            </a:pPr>
            <a:r>
              <a:rPr lang="en"/>
              <a:t>Bed Bugs</a:t>
            </a:r>
          </a:p>
        </p:txBody>
      </p:sp>
      <p:sp>
        <p:nvSpPr>
          <p:cNvPr id="40" name="Shape 40"/>
          <p:cNvSpPr txBox="1">
            <a:spLocks noGrp="1"/>
          </p:cNvSpPr>
          <p:nvPr>
            <p:ph type="subTitle" idx="1"/>
          </p:nvPr>
        </p:nvSpPr>
        <p:spPr>
          <a:xfrm>
            <a:off x="685800" y="3093350"/>
            <a:ext cx="7772400" cy="1732499"/>
          </a:xfrm>
          <a:prstGeom prst="rect">
            <a:avLst/>
          </a:prstGeom>
        </p:spPr>
        <p:txBody>
          <a:bodyPr lIns="91425" tIns="91425" rIns="91425" bIns="91425" anchor="t" anchorCtr="0">
            <a:noAutofit/>
          </a:bodyPr>
          <a:lstStyle/>
          <a:p>
            <a:pPr rtl="0">
              <a:spcBef>
                <a:spcPts val="0"/>
              </a:spcBef>
              <a:spcAft>
                <a:spcPts val="1000"/>
              </a:spcAft>
              <a:buNone/>
            </a:pPr>
            <a:r>
              <a:rPr lang="en"/>
              <a:t>Baillie Guichon, SN-AD2; Brad Kartchner, SN-AD2; and Tess Richardson, SN3 </a:t>
            </a:r>
          </a:p>
          <a:p>
            <a:pPr rtl="0">
              <a:spcBef>
                <a:spcPts val="0"/>
              </a:spcBef>
              <a:spcAft>
                <a:spcPts val="1000"/>
              </a:spcAft>
              <a:buNone/>
            </a:pPr>
            <a:r>
              <a:rPr lang="en" sz="1800"/>
              <a:t>University of Lethbridge</a:t>
            </a:r>
          </a:p>
          <a:p>
            <a:pPr rtl="0">
              <a:spcBef>
                <a:spcPts val="0"/>
              </a:spcBef>
              <a:buNone/>
            </a:pPr>
            <a:r>
              <a:rPr lang="en" sz="1800"/>
              <a:t>Instructor: Marci Neher-Schwengler, BN, RN</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a:t>Declutter</a:t>
            </a:r>
          </a:p>
        </p:txBody>
      </p:sp>
      <p:pic>
        <p:nvPicPr>
          <p:cNvPr id="103" name="Shape 103"/>
          <p:cNvPicPr preferRelativeResize="0"/>
          <p:nvPr/>
        </p:nvPicPr>
        <p:blipFill>
          <a:blip r:embed="rId3">
            <a:alphaModFix/>
          </a:blip>
          <a:stretch>
            <a:fillRect/>
          </a:stretch>
        </p:blipFill>
        <p:spPr>
          <a:xfrm>
            <a:off x="457200" y="1532325"/>
            <a:ext cx="3477324" cy="3180125"/>
          </a:xfrm>
          <a:prstGeom prst="rect">
            <a:avLst/>
          </a:prstGeom>
          <a:noFill/>
          <a:ln w="25400" cap="flat">
            <a:solidFill>
              <a:srgbClr val="000000"/>
            </a:solidFill>
            <a:prstDash val="solid"/>
            <a:miter/>
            <a:headEnd type="none" w="med" len="med"/>
            <a:tailEnd type="none" w="med" len="med"/>
          </a:ln>
        </p:spPr>
      </p:pic>
      <p:pic>
        <p:nvPicPr>
          <p:cNvPr id="104" name="Shape 104"/>
          <p:cNvPicPr preferRelativeResize="0"/>
          <p:nvPr/>
        </p:nvPicPr>
        <p:blipFill>
          <a:blip r:embed="rId4">
            <a:alphaModFix/>
          </a:blip>
          <a:stretch>
            <a:fillRect/>
          </a:stretch>
        </p:blipFill>
        <p:spPr>
          <a:xfrm>
            <a:off x="5407375" y="1532324"/>
            <a:ext cx="3151224" cy="3180124"/>
          </a:xfrm>
          <a:prstGeom prst="rect">
            <a:avLst/>
          </a:prstGeom>
          <a:noFill/>
          <a:ln w="25400" cap="flat">
            <a:solidFill>
              <a:srgbClr val="000000"/>
            </a:solidFill>
            <a:prstDash val="solid"/>
            <a:miter/>
            <a:headEnd type="none" w="med" len="med"/>
            <a:tailEnd type="none" w="med" len="med"/>
          </a:ln>
        </p:spPr>
      </p:pic>
      <p:sp>
        <p:nvSpPr>
          <p:cNvPr id="105" name="Shape 105"/>
          <p:cNvSpPr/>
          <p:nvPr/>
        </p:nvSpPr>
        <p:spPr>
          <a:xfrm>
            <a:off x="4156600" y="2746037"/>
            <a:ext cx="1028700" cy="752700"/>
          </a:xfrm>
          <a:prstGeom prst="rightArrow">
            <a:avLst>
              <a:gd name="adj1" fmla="val 50000"/>
              <a:gd name="adj2" fmla="val 50000"/>
            </a:avLst>
          </a:prstGeom>
          <a:solidFill>
            <a:srgbClr val="38761D"/>
          </a:solidFill>
          <a:ln w="28575"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a:t>Wash and Dry</a:t>
            </a:r>
          </a:p>
        </p:txBody>
      </p:sp>
      <p:pic>
        <p:nvPicPr>
          <p:cNvPr id="111" name="Shape 111"/>
          <p:cNvPicPr preferRelativeResize="0"/>
          <p:nvPr/>
        </p:nvPicPr>
        <p:blipFill>
          <a:blip r:embed="rId3">
            <a:alphaModFix/>
          </a:blip>
          <a:stretch>
            <a:fillRect/>
          </a:stretch>
        </p:blipFill>
        <p:spPr>
          <a:xfrm>
            <a:off x="2440250" y="1590900"/>
            <a:ext cx="4263499" cy="3184774"/>
          </a:xfrm>
          <a:prstGeom prst="rect">
            <a:avLst/>
          </a:prstGeom>
          <a:noFill/>
          <a:ln w="25400" cap="flat">
            <a:solidFill>
              <a:srgbClr val="000000"/>
            </a:solidFill>
            <a:prstDash val="solid"/>
            <a:miter/>
            <a:headEnd type="none" w="med" len="med"/>
            <a:tailEnd type="none" w="med" len="med"/>
          </a:ln>
        </p:spPr>
      </p:pic>
      <p:sp>
        <p:nvSpPr>
          <p:cNvPr id="112" name="Shape 112"/>
          <p:cNvSpPr txBox="1"/>
          <p:nvPr/>
        </p:nvSpPr>
        <p:spPr>
          <a:xfrm>
            <a:off x="6779950" y="3863900"/>
            <a:ext cx="1488599" cy="911700"/>
          </a:xfrm>
          <a:prstGeom prst="rect">
            <a:avLst/>
          </a:prstGeom>
          <a:noFill/>
          <a:ln w="38100" cap="flat">
            <a:solidFill>
              <a:srgbClr val="99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b="1" i="1" u="sng">
                <a:solidFill>
                  <a:srgbClr val="FF0000"/>
                </a:solidFill>
              </a:rPr>
              <a:t>Dry</a:t>
            </a:r>
          </a:p>
          <a:p>
            <a:pPr algn="ctr" rtl="0">
              <a:spcBef>
                <a:spcPts val="0"/>
              </a:spcBef>
              <a:buNone/>
            </a:pPr>
            <a:r>
              <a:rPr lang="en" b="1">
                <a:solidFill>
                  <a:srgbClr val="FF0000"/>
                </a:solidFill>
              </a:rPr>
              <a:t>High Heat</a:t>
            </a:r>
          </a:p>
          <a:p>
            <a:pPr algn="ctr">
              <a:spcBef>
                <a:spcPts val="0"/>
              </a:spcBef>
              <a:buNone/>
            </a:pPr>
            <a:r>
              <a:rPr lang="en" b="1">
                <a:solidFill>
                  <a:srgbClr val="FF0000"/>
                </a:solidFill>
              </a:rPr>
              <a:t>90-120 Minutes</a:t>
            </a:r>
          </a:p>
        </p:txBody>
      </p:sp>
      <p:sp>
        <p:nvSpPr>
          <p:cNvPr id="113" name="Shape 113"/>
          <p:cNvSpPr txBox="1"/>
          <p:nvPr/>
        </p:nvSpPr>
        <p:spPr>
          <a:xfrm>
            <a:off x="875450" y="1590900"/>
            <a:ext cx="1488599" cy="911700"/>
          </a:xfrm>
          <a:prstGeom prst="rect">
            <a:avLst/>
          </a:prstGeom>
          <a:noFill/>
          <a:ln w="38100" cap="flat">
            <a:solidFill>
              <a:srgbClr val="99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b="1" i="1" u="sng">
                <a:solidFill>
                  <a:srgbClr val="FF0000"/>
                </a:solidFill>
              </a:rPr>
              <a:t>Wash</a:t>
            </a:r>
          </a:p>
          <a:p>
            <a:pPr lvl="0" algn="ctr" rtl="0">
              <a:spcBef>
                <a:spcPts val="0"/>
              </a:spcBef>
              <a:buNone/>
            </a:pPr>
            <a:r>
              <a:rPr lang="en" b="1">
                <a:solidFill>
                  <a:srgbClr val="FF0000"/>
                </a:solidFill>
              </a:rPr>
              <a:t>Hot Water</a:t>
            </a:r>
          </a:p>
          <a:p>
            <a:pPr lvl="0" algn="ctr" rtl="0">
              <a:spcBef>
                <a:spcPts val="0"/>
              </a:spcBef>
              <a:buNone/>
            </a:pPr>
            <a:r>
              <a:rPr lang="en" b="1">
                <a:solidFill>
                  <a:srgbClr val="FF0000"/>
                </a:solidFill>
              </a:rPr>
              <a:t>75 Minutes</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a:t>Delicate Items</a:t>
            </a:r>
          </a:p>
        </p:txBody>
      </p:sp>
      <p:pic>
        <p:nvPicPr>
          <p:cNvPr id="119" name="Shape 119"/>
          <p:cNvPicPr preferRelativeResize="0"/>
          <p:nvPr/>
        </p:nvPicPr>
        <p:blipFill>
          <a:blip r:embed="rId3">
            <a:alphaModFix/>
          </a:blip>
          <a:stretch>
            <a:fillRect/>
          </a:stretch>
        </p:blipFill>
        <p:spPr>
          <a:xfrm>
            <a:off x="1231275" y="1329775"/>
            <a:ext cx="1086699" cy="3507974"/>
          </a:xfrm>
          <a:prstGeom prst="rect">
            <a:avLst/>
          </a:prstGeom>
          <a:noFill/>
          <a:ln w="9525" cap="flat">
            <a:solidFill>
              <a:srgbClr val="000000"/>
            </a:solidFill>
            <a:prstDash val="solid"/>
            <a:round/>
            <a:headEnd type="none" w="med" len="med"/>
            <a:tailEnd type="none" w="med" len="med"/>
          </a:ln>
        </p:spPr>
      </p:pic>
      <p:pic>
        <p:nvPicPr>
          <p:cNvPr id="120" name="Shape 120"/>
          <p:cNvPicPr preferRelativeResize="0"/>
          <p:nvPr/>
        </p:nvPicPr>
        <p:blipFill>
          <a:blip r:embed="rId4">
            <a:alphaModFix/>
          </a:blip>
          <a:stretch>
            <a:fillRect/>
          </a:stretch>
        </p:blipFill>
        <p:spPr>
          <a:xfrm>
            <a:off x="3273837" y="1329775"/>
            <a:ext cx="1778624" cy="1778624"/>
          </a:xfrm>
          <a:prstGeom prst="rect">
            <a:avLst/>
          </a:prstGeom>
          <a:noFill/>
          <a:ln>
            <a:noFill/>
          </a:ln>
        </p:spPr>
      </p:pic>
      <p:pic>
        <p:nvPicPr>
          <p:cNvPr id="121" name="Shape 121"/>
          <p:cNvPicPr preferRelativeResize="0"/>
          <p:nvPr/>
        </p:nvPicPr>
        <p:blipFill>
          <a:blip r:embed="rId5">
            <a:alphaModFix/>
          </a:blip>
          <a:stretch>
            <a:fillRect/>
          </a:stretch>
        </p:blipFill>
        <p:spPr>
          <a:xfrm>
            <a:off x="6304150" y="1451199"/>
            <a:ext cx="1875369" cy="1400874"/>
          </a:xfrm>
          <a:prstGeom prst="rect">
            <a:avLst/>
          </a:prstGeom>
          <a:noFill/>
          <a:ln w="25400" cap="flat">
            <a:solidFill>
              <a:srgbClr val="000000"/>
            </a:solidFill>
            <a:prstDash val="solid"/>
            <a:miter/>
            <a:headEnd type="none" w="med" len="med"/>
            <a:tailEnd type="none" w="med" len="med"/>
          </a:ln>
        </p:spPr>
      </p:pic>
      <p:pic>
        <p:nvPicPr>
          <p:cNvPr id="122" name="Shape 122"/>
          <p:cNvPicPr preferRelativeResize="0"/>
          <p:nvPr/>
        </p:nvPicPr>
        <p:blipFill>
          <a:blip r:embed="rId6">
            <a:alphaModFix/>
          </a:blip>
          <a:stretch>
            <a:fillRect/>
          </a:stretch>
        </p:blipFill>
        <p:spPr>
          <a:xfrm>
            <a:off x="6456552" y="3335104"/>
            <a:ext cx="1875375" cy="1456180"/>
          </a:xfrm>
          <a:prstGeom prst="rect">
            <a:avLst/>
          </a:prstGeom>
          <a:noFill/>
          <a:ln>
            <a:noFill/>
          </a:ln>
        </p:spPr>
      </p:pic>
      <p:sp>
        <p:nvSpPr>
          <p:cNvPr id="123" name="Shape 123"/>
          <p:cNvSpPr/>
          <p:nvPr/>
        </p:nvSpPr>
        <p:spPr>
          <a:xfrm>
            <a:off x="4939800" y="1859737"/>
            <a:ext cx="962699" cy="583800"/>
          </a:xfrm>
          <a:prstGeom prst="rightArrow">
            <a:avLst>
              <a:gd name="adj1" fmla="val 50000"/>
              <a:gd name="adj2" fmla="val 50000"/>
            </a:avLst>
          </a:prstGeom>
          <a:solidFill>
            <a:srgbClr val="38761D"/>
          </a:solid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4" name="Shape 124"/>
          <p:cNvSpPr/>
          <p:nvPr/>
        </p:nvSpPr>
        <p:spPr>
          <a:xfrm rot="-1439598">
            <a:off x="2397741" y="2492816"/>
            <a:ext cx="962791" cy="583925"/>
          </a:xfrm>
          <a:prstGeom prst="rightArrow">
            <a:avLst>
              <a:gd name="adj1" fmla="val 50000"/>
              <a:gd name="adj2" fmla="val 50000"/>
            </a:avLst>
          </a:prstGeom>
          <a:solidFill>
            <a:srgbClr val="38761D"/>
          </a:solid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25" name="Shape 125"/>
          <p:cNvPicPr preferRelativeResize="0"/>
          <p:nvPr/>
        </p:nvPicPr>
        <p:blipFill>
          <a:blip r:embed="rId7">
            <a:alphaModFix/>
          </a:blip>
          <a:stretch>
            <a:fillRect/>
          </a:stretch>
        </p:blipFill>
        <p:spPr>
          <a:xfrm>
            <a:off x="3350044" y="3335100"/>
            <a:ext cx="2051299" cy="1530450"/>
          </a:xfrm>
          <a:prstGeom prst="rect">
            <a:avLst/>
          </a:prstGeom>
          <a:noFill/>
          <a:ln>
            <a:noFill/>
          </a:ln>
        </p:spPr>
      </p:pic>
      <p:sp>
        <p:nvSpPr>
          <p:cNvPr id="126" name="Shape 126"/>
          <p:cNvSpPr/>
          <p:nvPr/>
        </p:nvSpPr>
        <p:spPr>
          <a:xfrm rot="1450686">
            <a:off x="2397390" y="3251960"/>
            <a:ext cx="963194" cy="583839"/>
          </a:xfrm>
          <a:prstGeom prst="rightArrow">
            <a:avLst>
              <a:gd name="adj1" fmla="val 50000"/>
              <a:gd name="adj2" fmla="val 50000"/>
            </a:avLst>
          </a:prstGeom>
          <a:solidFill>
            <a:srgbClr val="38761D"/>
          </a:solid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7" name="Shape 127"/>
          <p:cNvSpPr/>
          <p:nvPr/>
        </p:nvSpPr>
        <p:spPr>
          <a:xfrm>
            <a:off x="5452050" y="3693162"/>
            <a:ext cx="962699" cy="583800"/>
          </a:xfrm>
          <a:prstGeom prst="rightArrow">
            <a:avLst>
              <a:gd name="adj1" fmla="val 50000"/>
              <a:gd name="adj2" fmla="val 50000"/>
            </a:avLst>
          </a:prstGeom>
          <a:solidFill>
            <a:srgbClr val="38761D"/>
          </a:solid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a:t>Seal Clothes in Plastic Bags</a:t>
            </a:r>
          </a:p>
        </p:txBody>
      </p:sp>
      <p:pic>
        <p:nvPicPr>
          <p:cNvPr id="133" name="Shape 133"/>
          <p:cNvPicPr preferRelativeResize="0"/>
          <p:nvPr/>
        </p:nvPicPr>
        <p:blipFill>
          <a:blip r:embed="rId3">
            <a:alphaModFix/>
          </a:blip>
          <a:stretch>
            <a:fillRect/>
          </a:stretch>
        </p:blipFill>
        <p:spPr>
          <a:xfrm>
            <a:off x="574299" y="1580724"/>
            <a:ext cx="3095374" cy="3095374"/>
          </a:xfrm>
          <a:prstGeom prst="rect">
            <a:avLst/>
          </a:prstGeom>
          <a:noFill/>
          <a:ln w="9525" cap="flat">
            <a:solidFill>
              <a:srgbClr val="000000"/>
            </a:solidFill>
            <a:prstDash val="solid"/>
            <a:round/>
            <a:headEnd type="none" w="med" len="med"/>
            <a:tailEnd type="none" w="med" len="med"/>
          </a:ln>
        </p:spPr>
      </p:pic>
      <p:pic>
        <p:nvPicPr>
          <p:cNvPr id="134" name="Shape 134"/>
          <p:cNvPicPr preferRelativeResize="0"/>
          <p:nvPr/>
        </p:nvPicPr>
        <p:blipFill>
          <a:blip r:embed="rId4">
            <a:alphaModFix/>
          </a:blip>
          <a:stretch>
            <a:fillRect/>
          </a:stretch>
        </p:blipFill>
        <p:spPr>
          <a:xfrm>
            <a:off x="5178525" y="1635975"/>
            <a:ext cx="3447723" cy="3040125"/>
          </a:xfrm>
          <a:prstGeom prst="rect">
            <a:avLst/>
          </a:prstGeom>
          <a:noFill/>
          <a:ln w="9525" cap="flat">
            <a:solidFill>
              <a:srgbClr val="000000"/>
            </a:solidFill>
            <a:prstDash val="solid"/>
            <a:round/>
            <a:headEnd type="none" w="med" len="med"/>
            <a:tailEnd type="none" w="med" len="med"/>
          </a:ln>
        </p:spPr>
      </p:pic>
      <p:sp>
        <p:nvSpPr>
          <p:cNvPr id="135" name="Shape 135"/>
          <p:cNvSpPr/>
          <p:nvPr/>
        </p:nvSpPr>
        <p:spPr>
          <a:xfrm>
            <a:off x="3822075" y="2759925"/>
            <a:ext cx="1280099" cy="857400"/>
          </a:xfrm>
          <a:prstGeom prst="rightArrow">
            <a:avLst>
              <a:gd name="adj1" fmla="val 50000"/>
              <a:gd name="adj2" fmla="val 50000"/>
            </a:avLst>
          </a:prstGeom>
          <a:solidFill>
            <a:srgbClr val="38761D"/>
          </a:solid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a:t>Mattress Daytime Storage</a:t>
            </a:r>
          </a:p>
        </p:txBody>
      </p:sp>
      <p:pic>
        <p:nvPicPr>
          <p:cNvPr id="141" name="Shape 141"/>
          <p:cNvPicPr preferRelativeResize="0"/>
          <p:nvPr/>
        </p:nvPicPr>
        <p:blipFill>
          <a:blip r:embed="rId3">
            <a:alphaModFix/>
          </a:blip>
          <a:stretch>
            <a:fillRect/>
          </a:stretch>
        </p:blipFill>
        <p:spPr>
          <a:xfrm>
            <a:off x="2059250" y="1348375"/>
            <a:ext cx="4505325" cy="3343275"/>
          </a:xfrm>
          <a:prstGeom prst="rect">
            <a:avLst/>
          </a:prstGeom>
          <a:noFill/>
          <a:ln w="9525" cap="flat">
            <a:solidFill>
              <a:srgbClr val="000000"/>
            </a:solidFill>
            <a:prstDash val="solid"/>
            <a:round/>
            <a:headEnd type="none" w="med" len="med"/>
            <a:tailEnd type="none" w="med" len="med"/>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a:t>Stop The Spread</a:t>
            </a:r>
          </a:p>
        </p:txBody>
      </p:sp>
      <p:sp>
        <p:nvSpPr>
          <p:cNvPr id="147" name="Shape 147"/>
          <p:cNvSpPr/>
          <p:nvPr/>
        </p:nvSpPr>
        <p:spPr>
          <a:xfrm>
            <a:off x="962775" y="1404550"/>
            <a:ext cx="672599" cy="672599"/>
          </a:xfrm>
          <a:prstGeom prst="flowChartConnector">
            <a:avLst/>
          </a:prstGeom>
          <a:solidFill>
            <a:srgbClr val="38761D"/>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8" name="Shape 148"/>
          <p:cNvSpPr txBox="1"/>
          <p:nvPr/>
        </p:nvSpPr>
        <p:spPr>
          <a:xfrm>
            <a:off x="1055025" y="1424350"/>
            <a:ext cx="488099" cy="632999"/>
          </a:xfrm>
          <a:prstGeom prst="rect">
            <a:avLst/>
          </a:prstGeom>
          <a:noFill/>
          <a:ln>
            <a:noFill/>
          </a:ln>
        </p:spPr>
        <p:txBody>
          <a:bodyPr lIns="91425" tIns="91425" rIns="91425" bIns="91425" anchor="t" anchorCtr="0">
            <a:noAutofit/>
          </a:bodyPr>
          <a:lstStyle/>
          <a:p>
            <a:pPr>
              <a:spcBef>
                <a:spcPts val="0"/>
              </a:spcBef>
              <a:buNone/>
            </a:pPr>
            <a:r>
              <a:rPr lang="en" sz="3000" b="1">
                <a:latin typeface="Cantarell"/>
                <a:ea typeface="Cantarell"/>
                <a:cs typeface="Cantarell"/>
                <a:sym typeface="Cantarell"/>
              </a:rPr>
              <a:t>1</a:t>
            </a:r>
          </a:p>
        </p:txBody>
      </p:sp>
      <p:sp>
        <p:nvSpPr>
          <p:cNvPr id="149" name="Shape 149"/>
          <p:cNvSpPr/>
          <p:nvPr/>
        </p:nvSpPr>
        <p:spPr>
          <a:xfrm>
            <a:off x="3693500" y="1447075"/>
            <a:ext cx="672599" cy="672599"/>
          </a:xfrm>
          <a:prstGeom prst="flowChartConnector">
            <a:avLst/>
          </a:prstGeom>
          <a:solidFill>
            <a:srgbClr val="38761D"/>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0" name="Shape 150"/>
          <p:cNvSpPr/>
          <p:nvPr/>
        </p:nvSpPr>
        <p:spPr>
          <a:xfrm>
            <a:off x="6424225" y="1404550"/>
            <a:ext cx="672599" cy="672599"/>
          </a:xfrm>
          <a:prstGeom prst="flowChartConnector">
            <a:avLst/>
          </a:prstGeom>
          <a:solidFill>
            <a:srgbClr val="38761D"/>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1" name="Shape 151"/>
          <p:cNvSpPr txBox="1"/>
          <p:nvPr/>
        </p:nvSpPr>
        <p:spPr>
          <a:xfrm>
            <a:off x="3831650" y="1424350"/>
            <a:ext cx="396300" cy="488099"/>
          </a:xfrm>
          <a:prstGeom prst="rect">
            <a:avLst/>
          </a:prstGeom>
          <a:noFill/>
          <a:ln>
            <a:noFill/>
          </a:ln>
        </p:spPr>
        <p:txBody>
          <a:bodyPr lIns="91425" tIns="91425" rIns="91425" bIns="91425" anchor="t" anchorCtr="0">
            <a:noAutofit/>
          </a:bodyPr>
          <a:lstStyle/>
          <a:p>
            <a:pPr>
              <a:spcBef>
                <a:spcPts val="0"/>
              </a:spcBef>
              <a:buNone/>
            </a:pPr>
            <a:r>
              <a:rPr lang="en" sz="3000" b="1">
                <a:latin typeface="Cantarell"/>
                <a:ea typeface="Cantarell"/>
                <a:cs typeface="Cantarell"/>
                <a:sym typeface="Cantarell"/>
              </a:rPr>
              <a:t>2</a:t>
            </a:r>
          </a:p>
        </p:txBody>
      </p:sp>
      <p:sp>
        <p:nvSpPr>
          <p:cNvPr id="152" name="Shape 152"/>
          <p:cNvSpPr txBox="1"/>
          <p:nvPr/>
        </p:nvSpPr>
        <p:spPr>
          <a:xfrm>
            <a:off x="6516475" y="1424350"/>
            <a:ext cx="488099" cy="488099"/>
          </a:xfrm>
          <a:prstGeom prst="rect">
            <a:avLst/>
          </a:prstGeom>
          <a:noFill/>
          <a:ln>
            <a:noFill/>
          </a:ln>
        </p:spPr>
        <p:txBody>
          <a:bodyPr lIns="91425" tIns="91425" rIns="91425" bIns="91425" anchor="t" anchorCtr="0">
            <a:noAutofit/>
          </a:bodyPr>
          <a:lstStyle/>
          <a:p>
            <a:pPr>
              <a:spcBef>
                <a:spcPts val="0"/>
              </a:spcBef>
              <a:buNone/>
            </a:pPr>
            <a:r>
              <a:rPr lang="en" sz="3000" b="1">
                <a:latin typeface="Cantarell"/>
                <a:ea typeface="Cantarell"/>
                <a:cs typeface="Cantarell"/>
                <a:sym typeface="Cantarell"/>
              </a:rPr>
              <a:t>3</a:t>
            </a:r>
          </a:p>
        </p:txBody>
      </p:sp>
      <p:pic>
        <p:nvPicPr>
          <p:cNvPr id="153" name="Shape 153"/>
          <p:cNvPicPr preferRelativeResize="0"/>
          <p:nvPr/>
        </p:nvPicPr>
        <p:blipFill>
          <a:blip r:embed="rId3">
            <a:alphaModFix/>
          </a:blip>
          <a:stretch>
            <a:fillRect/>
          </a:stretch>
        </p:blipFill>
        <p:spPr>
          <a:xfrm>
            <a:off x="681400" y="2269021"/>
            <a:ext cx="1416049" cy="1768275"/>
          </a:xfrm>
          <a:prstGeom prst="rect">
            <a:avLst/>
          </a:prstGeom>
          <a:noFill/>
          <a:ln>
            <a:noFill/>
          </a:ln>
        </p:spPr>
      </p:pic>
      <p:sp>
        <p:nvSpPr>
          <p:cNvPr id="154" name="Shape 154"/>
          <p:cNvSpPr/>
          <p:nvPr/>
        </p:nvSpPr>
        <p:spPr>
          <a:xfrm>
            <a:off x="3693500" y="4189550"/>
            <a:ext cx="672599" cy="672599"/>
          </a:xfrm>
          <a:prstGeom prst="flowChartConnector">
            <a:avLst/>
          </a:prstGeom>
          <a:solidFill>
            <a:srgbClr val="38761D"/>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5" name="Shape 155"/>
          <p:cNvSpPr/>
          <p:nvPr/>
        </p:nvSpPr>
        <p:spPr>
          <a:xfrm>
            <a:off x="962775" y="4189550"/>
            <a:ext cx="672599" cy="672599"/>
          </a:xfrm>
          <a:prstGeom prst="flowChartConnector">
            <a:avLst/>
          </a:prstGeom>
          <a:solidFill>
            <a:srgbClr val="38761D"/>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56" name="Shape 156"/>
          <p:cNvPicPr preferRelativeResize="0"/>
          <p:nvPr/>
        </p:nvPicPr>
        <p:blipFill>
          <a:blip r:embed="rId4">
            <a:alphaModFix/>
          </a:blip>
          <a:stretch>
            <a:fillRect/>
          </a:stretch>
        </p:blipFill>
        <p:spPr>
          <a:xfrm>
            <a:off x="3173171" y="2514725"/>
            <a:ext cx="1713250" cy="1279774"/>
          </a:xfrm>
          <a:prstGeom prst="rect">
            <a:avLst/>
          </a:prstGeom>
          <a:noFill/>
          <a:ln w="25400" cap="flat">
            <a:solidFill>
              <a:srgbClr val="000000"/>
            </a:solidFill>
            <a:prstDash val="solid"/>
            <a:miter/>
            <a:headEnd type="none" w="med" len="med"/>
            <a:tailEnd type="none" w="med" len="med"/>
          </a:ln>
        </p:spPr>
      </p:pic>
      <p:sp>
        <p:nvSpPr>
          <p:cNvPr id="157" name="Shape 157"/>
          <p:cNvSpPr txBox="1"/>
          <p:nvPr/>
        </p:nvSpPr>
        <p:spPr>
          <a:xfrm>
            <a:off x="3831650" y="4189550"/>
            <a:ext cx="488099" cy="488099"/>
          </a:xfrm>
          <a:prstGeom prst="rect">
            <a:avLst/>
          </a:prstGeom>
          <a:noFill/>
          <a:ln>
            <a:noFill/>
          </a:ln>
        </p:spPr>
        <p:txBody>
          <a:bodyPr lIns="91425" tIns="91425" rIns="91425" bIns="91425" anchor="t" anchorCtr="0">
            <a:noAutofit/>
          </a:bodyPr>
          <a:lstStyle/>
          <a:p>
            <a:pPr>
              <a:spcBef>
                <a:spcPts val="0"/>
              </a:spcBef>
              <a:buNone/>
            </a:pPr>
            <a:r>
              <a:rPr lang="en" sz="3000" b="1">
                <a:latin typeface="Cantarell"/>
                <a:ea typeface="Cantarell"/>
                <a:cs typeface="Cantarell"/>
                <a:sym typeface="Cantarell"/>
              </a:rPr>
              <a:t>4</a:t>
            </a:r>
          </a:p>
        </p:txBody>
      </p:sp>
      <p:pic>
        <p:nvPicPr>
          <p:cNvPr id="158" name="Shape 158"/>
          <p:cNvPicPr preferRelativeResize="0"/>
          <p:nvPr/>
        </p:nvPicPr>
        <p:blipFill>
          <a:blip r:embed="rId5">
            <a:alphaModFix/>
          </a:blip>
          <a:stretch>
            <a:fillRect/>
          </a:stretch>
        </p:blipFill>
        <p:spPr>
          <a:xfrm>
            <a:off x="5630416" y="2339029"/>
            <a:ext cx="2613134" cy="1526200"/>
          </a:xfrm>
          <a:prstGeom prst="rect">
            <a:avLst/>
          </a:prstGeom>
          <a:noFill/>
          <a:ln>
            <a:noFill/>
          </a:ln>
        </p:spPr>
      </p:pic>
      <p:sp>
        <p:nvSpPr>
          <p:cNvPr id="159" name="Shape 159"/>
          <p:cNvSpPr txBox="1"/>
          <p:nvPr/>
        </p:nvSpPr>
        <p:spPr>
          <a:xfrm>
            <a:off x="1100925" y="4229150"/>
            <a:ext cx="396300" cy="408899"/>
          </a:xfrm>
          <a:prstGeom prst="rect">
            <a:avLst/>
          </a:prstGeom>
          <a:noFill/>
          <a:ln>
            <a:noFill/>
          </a:ln>
        </p:spPr>
        <p:txBody>
          <a:bodyPr lIns="91425" tIns="91425" rIns="91425" bIns="91425" anchor="t" anchorCtr="0">
            <a:noAutofit/>
          </a:bodyPr>
          <a:lstStyle/>
          <a:p>
            <a:pPr>
              <a:spcBef>
                <a:spcPts val="0"/>
              </a:spcBef>
              <a:buNone/>
            </a:pPr>
            <a:r>
              <a:rPr lang="en" sz="3000" b="1">
                <a:latin typeface="Cantarell"/>
                <a:ea typeface="Cantarell"/>
                <a:cs typeface="Cantarell"/>
                <a:sym typeface="Cantarell"/>
              </a:rPr>
              <a:t>5</a:t>
            </a:r>
          </a:p>
        </p:txBody>
      </p:sp>
      <p:sp>
        <p:nvSpPr>
          <p:cNvPr id="160" name="Shape 160"/>
          <p:cNvSpPr/>
          <p:nvPr/>
        </p:nvSpPr>
        <p:spPr>
          <a:xfrm>
            <a:off x="7660900" y="1699625"/>
            <a:ext cx="1371599" cy="3019199"/>
          </a:xfrm>
          <a:prstGeom prst="curvedLeftArrow">
            <a:avLst>
              <a:gd name="adj1" fmla="val 25000"/>
              <a:gd name="adj2" fmla="val 50000"/>
              <a:gd name="adj3" fmla="val 25000"/>
            </a:avLst>
          </a:prstGeom>
          <a:solidFill>
            <a:srgbClr val="38761D"/>
          </a:solid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1" name="Shape 161"/>
          <p:cNvSpPr/>
          <p:nvPr/>
        </p:nvSpPr>
        <p:spPr>
          <a:xfrm>
            <a:off x="1957975" y="1513775"/>
            <a:ext cx="1291500" cy="563400"/>
          </a:xfrm>
          <a:prstGeom prst="rightArrow">
            <a:avLst>
              <a:gd name="adj1" fmla="val 50000"/>
              <a:gd name="adj2" fmla="val 50000"/>
            </a:avLst>
          </a:prstGeom>
          <a:solidFill>
            <a:srgbClr val="38761D"/>
          </a:solid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2" name="Shape 162"/>
          <p:cNvSpPr/>
          <p:nvPr/>
        </p:nvSpPr>
        <p:spPr>
          <a:xfrm>
            <a:off x="4795537" y="1459150"/>
            <a:ext cx="1291500" cy="563400"/>
          </a:xfrm>
          <a:prstGeom prst="rightArrow">
            <a:avLst>
              <a:gd name="adj1" fmla="val 50000"/>
              <a:gd name="adj2" fmla="val 50000"/>
            </a:avLst>
          </a:prstGeom>
          <a:solidFill>
            <a:srgbClr val="38761D"/>
          </a:solid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3" name="Shape 163"/>
          <p:cNvSpPr/>
          <p:nvPr/>
        </p:nvSpPr>
        <p:spPr>
          <a:xfrm rot="10800000">
            <a:off x="2018687" y="4298749"/>
            <a:ext cx="1291500" cy="563400"/>
          </a:xfrm>
          <a:prstGeom prst="rightArrow">
            <a:avLst>
              <a:gd name="adj1" fmla="val 50000"/>
              <a:gd name="adj2" fmla="val 50000"/>
            </a:avLst>
          </a:prstGeom>
          <a:solidFill>
            <a:srgbClr val="38761D"/>
          </a:solid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4" name="Shape 164"/>
          <p:cNvSpPr/>
          <p:nvPr/>
        </p:nvSpPr>
        <p:spPr>
          <a:xfrm rot="10800000">
            <a:off x="5367737" y="4291799"/>
            <a:ext cx="1291500" cy="563400"/>
          </a:xfrm>
          <a:prstGeom prst="rightArrow">
            <a:avLst>
              <a:gd name="adj1" fmla="val 50000"/>
              <a:gd name="adj2" fmla="val 50000"/>
            </a:avLst>
          </a:prstGeom>
          <a:solidFill>
            <a:srgbClr val="38761D"/>
          </a:solid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a:t>It’s Hard Work!</a:t>
            </a:r>
          </a:p>
        </p:txBody>
      </p:sp>
      <p:pic>
        <p:nvPicPr>
          <p:cNvPr id="170" name="Shape 170"/>
          <p:cNvPicPr preferRelativeResize="0"/>
          <p:nvPr/>
        </p:nvPicPr>
        <p:blipFill>
          <a:blip r:embed="rId3">
            <a:alphaModFix/>
          </a:blip>
          <a:stretch>
            <a:fillRect/>
          </a:stretch>
        </p:blipFill>
        <p:spPr>
          <a:xfrm>
            <a:off x="926300" y="1226550"/>
            <a:ext cx="3810000" cy="3771900"/>
          </a:xfrm>
          <a:prstGeom prst="rect">
            <a:avLst/>
          </a:prstGeom>
          <a:noFill/>
          <a:ln>
            <a:noFill/>
          </a:ln>
        </p:spPr>
      </p:pic>
      <p:pic>
        <p:nvPicPr>
          <p:cNvPr id="171" name="Shape 171"/>
          <p:cNvPicPr preferRelativeResize="0"/>
          <p:nvPr/>
        </p:nvPicPr>
        <p:blipFill>
          <a:blip r:embed="rId4">
            <a:alphaModFix/>
          </a:blip>
          <a:stretch>
            <a:fillRect/>
          </a:stretch>
        </p:blipFill>
        <p:spPr>
          <a:xfrm>
            <a:off x="6082025" y="1898137"/>
            <a:ext cx="1829749" cy="2374475"/>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a:t>Bed Bugs</a:t>
            </a:r>
          </a:p>
        </p:txBody>
      </p:sp>
      <p:pic>
        <p:nvPicPr>
          <p:cNvPr id="46" name="Shape 46"/>
          <p:cNvPicPr preferRelativeResize="0"/>
          <p:nvPr/>
        </p:nvPicPr>
        <p:blipFill rotWithShape="1">
          <a:blip r:embed="rId3">
            <a:alphaModFix/>
          </a:blip>
          <a:srcRect/>
          <a:stretch/>
        </p:blipFill>
        <p:spPr>
          <a:xfrm>
            <a:off x="220325" y="1521425"/>
            <a:ext cx="4516176" cy="3255600"/>
          </a:xfrm>
          <a:prstGeom prst="rect">
            <a:avLst/>
          </a:prstGeom>
          <a:noFill/>
          <a:ln w="9525" cap="flat">
            <a:solidFill>
              <a:srgbClr val="000000"/>
            </a:solidFill>
            <a:prstDash val="solid"/>
            <a:round/>
            <a:headEnd type="none" w="med" len="med"/>
            <a:tailEnd type="none" w="med" len="med"/>
          </a:ln>
        </p:spPr>
      </p:pic>
      <p:pic>
        <p:nvPicPr>
          <p:cNvPr id="47" name="Shape 47"/>
          <p:cNvPicPr preferRelativeResize="0"/>
          <p:nvPr/>
        </p:nvPicPr>
        <p:blipFill>
          <a:blip r:embed="rId4">
            <a:alphaModFix/>
          </a:blip>
          <a:stretch>
            <a:fillRect/>
          </a:stretch>
        </p:blipFill>
        <p:spPr>
          <a:xfrm>
            <a:off x="4736500" y="1521425"/>
            <a:ext cx="4291750" cy="3255599"/>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a:t>Size </a:t>
            </a:r>
          </a:p>
        </p:txBody>
      </p:sp>
      <p:pic>
        <p:nvPicPr>
          <p:cNvPr id="53" name="Shape 53"/>
          <p:cNvPicPr preferRelativeResize="0"/>
          <p:nvPr/>
        </p:nvPicPr>
        <p:blipFill>
          <a:blip r:embed="rId3">
            <a:alphaModFix/>
          </a:blip>
          <a:stretch>
            <a:fillRect/>
          </a:stretch>
        </p:blipFill>
        <p:spPr>
          <a:xfrm>
            <a:off x="628150" y="1338550"/>
            <a:ext cx="7887699" cy="3489624"/>
          </a:xfrm>
          <a:prstGeom prst="rect">
            <a:avLst/>
          </a:prstGeom>
          <a:noFill/>
          <a:ln w="9525" cap="flat">
            <a:solidFill>
              <a:srgbClr val="000000"/>
            </a:solidFill>
            <a:prstDash val="solid"/>
            <a:round/>
            <a:headEnd type="none" w="med" len="med"/>
            <a:tailEnd type="none" w="med" len="med"/>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a:t>Where Are They Found?</a:t>
            </a:r>
          </a:p>
        </p:txBody>
      </p:sp>
      <p:pic>
        <p:nvPicPr>
          <p:cNvPr id="59" name="Shape 59"/>
          <p:cNvPicPr preferRelativeResize="0"/>
          <p:nvPr/>
        </p:nvPicPr>
        <p:blipFill rotWithShape="1">
          <a:blip r:embed="rId3">
            <a:alphaModFix/>
          </a:blip>
          <a:srcRect b="6244"/>
          <a:stretch/>
        </p:blipFill>
        <p:spPr>
          <a:xfrm>
            <a:off x="5254075" y="2701075"/>
            <a:ext cx="3889924" cy="2442424"/>
          </a:xfrm>
          <a:prstGeom prst="rect">
            <a:avLst/>
          </a:prstGeom>
          <a:noFill/>
          <a:ln w="9525" cap="flat">
            <a:solidFill>
              <a:srgbClr val="000000"/>
            </a:solidFill>
            <a:prstDash val="solid"/>
            <a:round/>
            <a:headEnd type="none" w="med" len="med"/>
            <a:tailEnd type="none" w="med" len="med"/>
          </a:ln>
        </p:spPr>
      </p:pic>
      <p:pic>
        <p:nvPicPr>
          <p:cNvPr id="60" name="Shape 60"/>
          <p:cNvPicPr preferRelativeResize="0"/>
          <p:nvPr/>
        </p:nvPicPr>
        <p:blipFill rotWithShape="1">
          <a:blip r:embed="rId4">
            <a:alphaModFix/>
          </a:blip>
          <a:srcRect b="5624"/>
          <a:stretch/>
        </p:blipFill>
        <p:spPr>
          <a:xfrm>
            <a:off x="3097650" y="1232350"/>
            <a:ext cx="4012650" cy="2129474"/>
          </a:xfrm>
          <a:prstGeom prst="rect">
            <a:avLst/>
          </a:prstGeom>
          <a:noFill/>
          <a:ln w="9525" cap="flat">
            <a:solidFill>
              <a:srgbClr val="000000"/>
            </a:solidFill>
            <a:prstDash val="solid"/>
            <a:round/>
            <a:headEnd type="none" w="med" len="med"/>
            <a:tailEnd type="none" w="med" len="med"/>
          </a:ln>
        </p:spPr>
      </p:pic>
      <p:pic>
        <p:nvPicPr>
          <p:cNvPr id="61" name="Shape 61"/>
          <p:cNvPicPr preferRelativeResize="0"/>
          <p:nvPr/>
        </p:nvPicPr>
        <p:blipFill rotWithShape="1">
          <a:blip r:embed="rId5">
            <a:alphaModFix/>
          </a:blip>
          <a:srcRect b="5624"/>
          <a:stretch/>
        </p:blipFill>
        <p:spPr>
          <a:xfrm>
            <a:off x="0" y="2744087"/>
            <a:ext cx="3716424" cy="2399400"/>
          </a:xfrm>
          <a:prstGeom prst="rect">
            <a:avLst/>
          </a:prstGeom>
          <a:noFill/>
          <a:ln w="9525" cap="flat">
            <a:solidFill>
              <a:srgbClr val="000000"/>
            </a:solidFill>
            <a:prstDash val="solid"/>
            <a:round/>
            <a:headEnd type="none" w="med" len="med"/>
            <a:tailEnd type="none" w="med" len="med"/>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a:t>What to Look For</a:t>
            </a:r>
          </a:p>
        </p:txBody>
      </p:sp>
      <p:pic>
        <p:nvPicPr>
          <p:cNvPr id="67" name="Shape 67"/>
          <p:cNvPicPr preferRelativeResize="0"/>
          <p:nvPr/>
        </p:nvPicPr>
        <p:blipFill>
          <a:blip r:embed="rId3">
            <a:alphaModFix/>
          </a:blip>
          <a:stretch>
            <a:fillRect/>
          </a:stretch>
        </p:blipFill>
        <p:spPr>
          <a:xfrm>
            <a:off x="2053912" y="1222200"/>
            <a:ext cx="5315524" cy="3921300"/>
          </a:xfrm>
          <a:prstGeom prst="rect">
            <a:avLst/>
          </a:prstGeom>
          <a:noFill/>
          <a:ln w="25400" cap="flat">
            <a:solidFill>
              <a:srgbClr val="000000"/>
            </a:solidFill>
            <a:prstDash val="solid"/>
            <a:miter/>
            <a:headEnd type="none" w="med" len="med"/>
            <a:tailEnd type="none" w="med" len="med"/>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a:t>Bed Bug Bites</a:t>
            </a:r>
          </a:p>
        </p:txBody>
      </p:sp>
      <p:pic>
        <p:nvPicPr>
          <p:cNvPr id="73" name="Shape 73"/>
          <p:cNvPicPr preferRelativeResize="0"/>
          <p:nvPr/>
        </p:nvPicPr>
        <p:blipFill>
          <a:blip r:embed="rId3">
            <a:alphaModFix/>
          </a:blip>
          <a:stretch>
            <a:fillRect/>
          </a:stretch>
        </p:blipFill>
        <p:spPr>
          <a:xfrm>
            <a:off x="743000" y="1530250"/>
            <a:ext cx="3471274" cy="3152575"/>
          </a:xfrm>
          <a:prstGeom prst="rect">
            <a:avLst/>
          </a:prstGeom>
          <a:noFill/>
          <a:ln w="25400" cap="flat">
            <a:solidFill>
              <a:srgbClr val="000000"/>
            </a:solidFill>
            <a:prstDash val="solid"/>
            <a:miter/>
            <a:headEnd type="none" w="med" len="med"/>
            <a:tailEnd type="none" w="med" len="med"/>
          </a:ln>
        </p:spPr>
      </p:pic>
      <p:pic>
        <p:nvPicPr>
          <p:cNvPr id="74" name="Shape 74"/>
          <p:cNvPicPr preferRelativeResize="0"/>
          <p:nvPr/>
        </p:nvPicPr>
        <p:blipFill>
          <a:blip r:embed="rId4">
            <a:alphaModFix/>
          </a:blip>
          <a:stretch>
            <a:fillRect/>
          </a:stretch>
        </p:blipFill>
        <p:spPr>
          <a:xfrm>
            <a:off x="4608200" y="1530250"/>
            <a:ext cx="3689449" cy="3152575"/>
          </a:xfrm>
          <a:prstGeom prst="rect">
            <a:avLst/>
          </a:prstGeom>
          <a:noFill/>
          <a:ln w="25400" cap="flat">
            <a:solidFill>
              <a:srgbClr val="000000"/>
            </a:solidFill>
            <a:prstDash val="solid"/>
            <a:miter/>
            <a:headEnd type="none" w="med" len="med"/>
            <a:tailEnd type="none" w="med" len="med"/>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a:t>How Did I Get Bed Bugs?</a:t>
            </a:r>
          </a:p>
        </p:txBody>
      </p:sp>
      <p:pic>
        <p:nvPicPr>
          <p:cNvPr id="80" name="Shape 80"/>
          <p:cNvPicPr preferRelativeResize="0"/>
          <p:nvPr/>
        </p:nvPicPr>
        <p:blipFill>
          <a:blip r:embed="rId3">
            <a:alphaModFix/>
          </a:blip>
          <a:stretch>
            <a:fillRect/>
          </a:stretch>
        </p:blipFill>
        <p:spPr>
          <a:xfrm>
            <a:off x="457200" y="1536075"/>
            <a:ext cx="3661325" cy="2746000"/>
          </a:xfrm>
          <a:prstGeom prst="rect">
            <a:avLst/>
          </a:prstGeom>
          <a:noFill/>
          <a:ln w="9525" cap="flat">
            <a:solidFill>
              <a:srgbClr val="000000"/>
            </a:solidFill>
            <a:prstDash val="solid"/>
            <a:round/>
            <a:headEnd type="none" w="med" len="med"/>
            <a:tailEnd type="none" w="med" len="med"/>
          </a:ln>
        </p:spPr>
      </p:pic>
      <p:pic>
        <p:nvPicPr>
          <p:cNvPr id="81" name="Shape 81"/>
          <p:cNvPicPr preferRelativeResize="0"/>
          <p:nvPr/>
        </p:nvPicPr>
        <p:blipFill>
          <a:blip r:embed="rId4">
            <a:alphaModFix/>
          </a:blip>
          <a:stretch>
            <a:fillRect/>
          </a:stretch>
        </p:blipFill>
        <p:spPr>
          <a:xfrm>
            <a:off x="4225375" y="1618437"/>
            <a:ext cx="4419600" cy="2581275"/>
          </a:xfrm>
          <a:prstGeom prst="rect">
            <a:avLst/>
          </a:prstGeom>
          <a:noFill/>
          <a:ln w="9525" cap="flat">
            <a:solidFill>
              <a:srgbClr val="000000"/>
            </a:solidFill>
            <a:prstDash val="solid"/>
            <a:round/>
            <a:headEnd type="none" w="med" len="med"/>
            <a:tailEnd type="none" w="med" len="med"/>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a:t>What Do I Do? Clean!</a:t>
            </a:r>
          </a:p>
        </p:txBody>
      </p:sp>
      <p:pic>
        <p:nvPicPr>
          <p:cNvPr id="87" name="Shape 87"/>
          <p:cNvPicPr preferRelativeResize="0"/>
          <p:nvPr/>
        </p:nvPicPr>
        <p:blipFill>
          <a:blip r:embed="rId3">
            <a:alphaModFix/>
          </a:blip>
          <a:stretch>
            <a:fillRect/>
          </a:stretch>
        </p:blipFill>
        <p:spPr>
          <a:xfrm>
            <a:off x="2166100" y="1307325"/>
            <a:ext cx="4500074" cy="3392924"/>
          </a:xfrm>
          <a:prstGeom prst="rect">
            <a:avLst/>
          </a:prstGeom>
          <a:noFill/>
          <a:ln w="25400" cap="flat">
            <a:solidFill>
              <a:srgbClr val="000000"/>
            </a:solidFill>
            <a:prstDash val="solid"/>
            <a:miter/>
            <a:headEnd type="none" w="med" len="med"/>
            <a:tailEnd type="none" w="med" len="med"/>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algn="ctr">
              <a:spcBef>
                <a:spcPts val="0"/>
              </a:spcBef>
              <a:buNone/>
            </a:pPr>
            <a:r>
              <a:rPr lang="en"/>
              <a:t>Vacuum</a:t>
            </a:r>
          </a:p>
        </p:txBody>
      </p:sp>
      <p:pic>
        <p:nvPicPr>
          <p:cNvPr id="93" name="Shape 93"/>
          <p:cNvPicPr preferRelativeResize="0"/>
          <p:nvPr/>
        </p:nvPicPr>
        <p:blipFill>
          <a:blip r:embed="rId3">
            <a:alphaModFix/>
          </a:blip>
          <a:stretch>
            <a:fillRect/>
          </a:stretch>
        </p:blipFill>
        <p:spPr>
          <a:xfrm>
            <a:off x="276875" y="1257300"/>
            <a:ext cx="2628900" cy="2543055"/>
          </a:xfrm>
          <a:prstGeom prst="rect">
            <a:avLst/>
          </a:prstGeom>
          <a:noFill/>
          <a:ln>
            <a:noFill/>
          </a:ln>
        </p:spPr>
      </p:pic>
      <p:pic>
        <p:nvPicPr>
          <p:cNvPr id="94" name="Shape 94"/>
          <p:cNvPicPr preferRelativeResize="0"/>
          <p:nvPr/>
        </p:nvPicPr>
        <p:blipFill>
          <a:blip r:embed="rId4">
            <a:alphaModFix/>
          </a:blip>
          <a:stretch>
            <a:fillRect/>
          </a:stretch>
        </p:blipFill>
        <p:spPr>
          <a:xfrm>
            <a:off x="3758875" y="3252325"/>
            <a:ext cx="1894875" cy="1589050"/>
          </a:xfrm>
          <a:prstGeom prst="rect">
            <a:avLst/>
          </a:prstGeom>
          <a:noFill/>
          <a:ln w="9525" cap="flat">
            <a:solidFill>
              <a:srgbClr val="000000"/>
            </a:solidFill>
            <a:prstDash val="solid"/>
            <a:round/>
            <a:headEnd type="none" w="med" len="med"/>
            <a:tailEnd type="none" w="med" len="med"/>
          </a:ln>
        </p:spPr>
      </p:pic>
      <p:pic>
        <p:nvPicPr>
          <p:cNvPr id="95" name="Shape 95"/>
          <p:cNvPicPr preferRelativeResize="0"/>
          <p:nvPr/>
        </p:nvPicPr>
        <p:blipFill>
          <a:blip r:embed="rId5">
            <a:alphaModFix/>
          </a:blip>
          <a:stretch>
            <a:fillRect/>
          </a:stretch>
        </p:blipFill>
        <p:spPr>
          <a:xfrm>
            <a:off x="6383175" y="1541637"/>
            <a:ext cx="2628900" cy="2628900"/>
          </a:xfrm>
          <a:prstGeom prst="rect">
            <a:avLst/>
          </a:prstGeom>
          <a:noFill/>
          <a:ln>
            <a:noFill/>
          </a:ln>
        </p:spPr>
      </p:pic>
      <p:sp>
        <p:nvSpPr>
          <p:cNvPr id="96" name="Shape 96"/>
          <p:cNvSpPr/>
          <p:nvPr/>
        </p:nvSpPr>
        <p:spPr>
          <a:xfrm rot="1434690">
            <a:off x="2667925" y="3502912"/>
            <a:ext cx="1095416" cy="760992"/>
          </a:xfrm>
          <a:prstGeom prst="rightArrow">
            <a:avLst>
              <a:gd name="adj1" fmla="val 42864"/>
              <a:gd name="adj2" fmla="val 50000"/>
            </a:avLst>
          </a:prstGeom>
          <a:solidFill>
            <a:srgbClr val="38761D"/>
          </a:solid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7" name="Shape 97"/>
          <p:cNvSpPr/>
          <p:nvPr/>
        </p:nvSpPr>
        <p:spPr>
          <a:xfrm rot="-2182821">
            <a:off x="5674145" y="3502991"/>
            <a:ext cx="1095519" cy="760765"/>
          </a:xfrm>
          <a:prstGeom prst="rightArrow">
            <a:avLst>
              <a:gd name="adj1" fmla="val 42864"/>
              <a:gd name="adj2" fmla="val 50000"/>
            </a:avLst>
          </a:prstGeom>
          <a:solidFill>
            <a:srgbClr val="38761D"/>
          </a:solid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theme/theme1.xml><?xml version="1.0" encoding="utf-8"?>
<a:theme xmlns:a="http://schemas.openxmlformats.org/drawingml/2006/main" name="paper-plane">
  <a:themeElements>
    <a:clrScheme name="Custom 354">
      <a:dk1>
        <a:srgbClr val="000000"/>
      </a:dk1>
      <a:lt1>
        <a:srgbClr val="FFFFFF"/>
      </a:lt1>
      <a:dk2>
        <a:srgbClr val="30182B"/>
      </a:dk2>
      <a:lt2>
        <a:srgbClr val="DFDFDF"/>
      </a:lt2>
      <a:accent1>
        <a:srgbClr val="592D50"/>
      </a:accent1>
      <a:accent2>
        <a:srgbClr val="D3A67A"/>
      </a:accent2>
      <a:accent3>
        <a:srgbClr val="45485F"/>
      </a:accent3>
      <a:accent4>
        <a:srgbClr val="6B9756"/>
      </a:accent4>
      <a:accent5>
        <a:srgbClr val="7D576E"/>
      </a:accent5>
      <a:accent6>
        <a:srgbClr val="4C1A23"/>
      </a:accent6>
      <a:hlink>
        <a:srgbClr val="511E3E"/>
      </a:hlink>
      <a:folHlink>
        <a:srgbClr val="9EA0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1067</Words>
  <Application>Microsoft Office PowerPoint</Application>
  <PresentationFormat>On-screen Show (16:9)</PresentationFormat>
  <Paragraphs>91</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Cantarell</vt:lpstr>
      <vt:lpstr>Courier New</vt:lpstr>
      <vt:lpstr>Georgia</vt:lpstr>
      <vt:lpstr>paper-plane</vt:lpstr>
      <vt:lpstr>Bed Bugs</vt:lpstr>
      <vt:lpstr>Bed Bugs</vt:lpstr>
      <vt:lpstr>Size </vt:lpstr>
      <vt:lpstr>Where Are They Found?</vt:lpstr>
      <vt:lpstr>What to Look For</vt:lpstr>
      <vt:lpstr>Bed Bug Bites</vt:lpstr>
      <vt:lpstr>How Did I Get Bed Bugs?</vt:lpstr>
      <vt:lpstr>What Do I Do? Clean!</vt:lpstr>
      <vt:lpstr>Vacuum</vt:lpstr>
      <vt:lpstr>Declutter</vt:lpstr>
      <vt:lpstr>Wash and Dry</vt:lpstr>
      <vt:lpstr>Delicate Items</vt:lpstr>
      <vt:lpstr>Seal Clothes in Plastic Bags</vt:lpstr>
      <vt:lpstr>Mattress Daytime Storage</vt:lpstr>
      <vt:lpstr>Stop The Spread</vt:lpstr>
      <vt:lpstr>It’s Hard Work!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Bed Bugs</dc:title>
  <dc:creator>Baillie</dc:creator>
  <cp:lastModifiedBy>Baillie Guichon</cp:lastModifiedBy>
  <cp:revision>1</cp:revision>
  <dcterms:modified xsi:type="dcterms:W3CDTF">2014-11-27T15:27:13Z</dcterms:modified>
</cp:coreProperties>
</file>