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5" r:id="rId4"/>
    <p:sldId id="267" r:id="rId5"/>
    <p:sldId id="274" r:id="rId6"/>
    <p:sldId id="268" r:id="rId7"/>
    <p:sldId id="273" r:id="rId8"/>
    <p:sldId id="258" r:id="rId9"/>
    <p:sldId id="270" r:id="rId10"/>
    <p:sldId id="265" r:id="rId11"/>
    <p:sldId id="271" r:id="rId12"/>
    <p:sldId id="277" r:id="rId13"/>
    <p:sldId id="276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32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9A98-CADF-4435-ACC4-A91466C78661}" type="datetimeFigureOut">
              <a:rPr lang="en-CA" smtClean="0"/>
              <a:t>15-06-18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6567-D7A8-46E1-B78D-193F41CD56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6458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9A98-CADF-4435-ACC4-A91466C78661}" type="datetimeFigureOut">
              <a:rPr lang="en-CA" smtClean="0"/>
              <a:t>15-06-18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6567-D7A8-46E1-B78D-193F41CD56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250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9A98-CADF-4435-ACC4-A91466C78661}" type="datetimeFigureOut">
              <a:rPr lang="en-CA" smtClean="0"/>
              <a:t>15-06-18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6567-D7A8-46E1-B78D-193F41CD56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955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9A98-CADF-4435-ACC4-A91466C78661}" type="datetimeFigureOut">
              <a:rPr lang="en-CA" smtClean="0"/>
              <a:t>15-06-18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6567-D7A8-46E1-B78D-193F41CD56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553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9A98-CADF-4435-ACC4-A91466C78661}" type="datetimeFigureOut">
              <a:rPr lang="en-CA" smtClean="0"/>
              <a:t>15-06-18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6567-D7A8-46E1-B78D-193F41CD56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468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9A98-CADF-4435-ACC4-A91466C78661}" type="datetimeFigureOut">
              <a:rPr lang="en-CA" smtClean="0"/>
              <a:t>15-06-18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6567-D7A8-46E1-B78D-193F41CD56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734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9A98-CADF-4435-ACC4-A91466C78661}" type="datetimeFigureOut">
              <a:rPr lang="en-CA" smtClean="0"/>
              <a:t>15-06-18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6567-D7A8-46E1-B78D-193F41CD56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285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9A98-CADF-4435-ACC4-A91466C78661}" type="datetimeFigureOut">
              <a:rPr lang="en-CA" smtClean="0"/>
              <a:t>15-06-18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6567-D7A8-46E1-B78D-193F41CD56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008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9A98-CADF-4435-ACC4-A91466C78661}" type="datetimeFigureOut">
              <a:rPr lang="en-CA" smtClean="0"/>
              <a:t>15-06-18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6567-D7A8-46E1-B78D-193F41CD56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4598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9A98-CADF-4435-ACC4-A91466C78661}" type="datetimeFigureOut">
              <a:rPr lang="en-CA" smtClean="0"/>
              <a:t>15-06-18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6567-D7A8-46E1-B78D-193F41CD56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901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9A98-CADF-4435-ACC4-A91466C78661}" type="datetimeFigureOut">
              <a:rPr lang="en-CA" smtClean="0"/>
              <a:t>15-06-18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6567-D7A8-46E1-B78D-193F41CD56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970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69A98-CADF-4435-ACC4-A91466C78661}" type="datetimeFigureOut">
              <a:rPr lang="en-CA" smtClean="0"/>
              <a:t>15-06-18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E6567-D7A8-46E1-B78D-193F41CD56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465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jpeg"/><Relationship Id="rId12" Type="http://schemas.openxmlformats.org/officeDocument/2006/relationships/image" Target="../media/image29.png"/><Relationship Id="rId13" Type="http://schemas.microsoft.com/office/2007/relationships/hdphoto" Target="../media/hdphoto5.wdp"/><Relationship Id="rId14" Type="http://schemas.openxmlformats.org/officeDocument/2006/relationships/image" Target="../media/image30.wmf"/><Relationship Id="rId15" Type="http://schemas.openxmlformats.org/officeDocument/2006/relationships/image" Target="../media/image31.png"/><Relationship Id="rId16" Type="http://schemas.microsoft.com/office/2007/relationships/hdphoto" Target="../media/hdphoto6.wdp"/><Relationship Id="rId17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wmf"/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6" Type="http://schemas.openxmlformats.org/officeDocument/2006/relationships/image" Target="../media/image24.wmf"/><Relationship Id="rId7" Type="http://schemas.openxmlformats.org/officeDocument/2006/relationships/image" Target="../media/image25.wmf"/><Relationship Id="rId8" Type="http://schemas.openxmlformats.org/officeDocument/2006/relationships/image" Target="../media/image26.png"/><Relationship Id="rId9" Type="http://schemas.microsoft.com/office/2007/relationships/hdphoto" Target="../media/hdphoto4.wdp"/><Relationship Id="rId10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35.png"/><Relationship Id="rId5" Type="http://schemas.microsoft.com/office/2007/relationships/hdphoto" Target="../media/hdphoto7.wdp"/><Relationship Id="rId6" Type="http://schemas.openxmlformats.org/officeDocument/2006/relationships/image" Target="../media/image36.wmf"/><Relationship Id="rId7" Type="http://schemas.openxmlformats.org/officeDocument/2006/relationships/image" Target="../media/image37.wmf"/><Relationship Id="rId8" Type="http://schemas.openxmlformats.org/officeDocument/2006/relationships/image" Target="../media/image38.wmf"/><Relationship Id="rId9" Type="http://schemas.openxmlformats.org/officeDocument/2006/relationships/image" Target="../media/image39.wmf"/><Relationship Id="rId10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3" Type="http://schemas.openxmlformats.org/officeDocument/2006/relationships/image" Target="../media/image41.w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Relationship Id="rId3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jpeg"/><Relationship Id="rId5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5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png"/><Relationship Id="rId5" Type="http://schemas.microsoft.com/office/2007/relationships/hdphoto" Target="../media/hdphoto3.wdp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dirty="0" smtClean="0">
                <a:latin typeface="Chiller" panose="04020404031007020602" pitchFamily="82" charset="0"/>
              </a:rPr>
              <a:t>BED BUGS!</a:t>
            </a:r>
            <a:endParaRPr lang="en-CA" sz="11500" dirty="0">
              <a:latin typeface="Chiller" panose="040204040310070206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99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PROBLEM WE CAN SOLVE…</a:t>
            </a:r>
          </a:p>
          <a:p>
            <a:r>
              <a:rPr lang="en-US" dirty="0" smtClean="0"/>
              <a:t>TOGETHER!</a:t>
            </a:r>
            <a:endParaRPr lang="en-CA" dirty="0"/>
          </a:p>
        </p:txBody>
      </p:sp>
      <p:pic>
        <p:nvPicPr>
          <p:cNvPr id="2050" name="Picture 2" descr="http://bedbugshamilton.ca/blog/wp-content/uploads/2013/05/bed_bugs_lin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317" b="85258" l="7500" r="45500">
                        <a14:foregroundMark x1="31500" y1="78624" x2="31500" y2="78624"/>
                        <a14:foregroundMark x1="40000" y1="78870" x2="40000" y2="78870"/>
                        <a14:foregroundMark x1="28833" y1="81572" x2="28833" y2="81572"/>
                        <a14:foregroundMark x1="18833" y1="57985" x2="18833" y2="57985"/>
                        <a14:foregroundMark x1="18500" y1="59459" x2="18500" y2="59459"/>
                        <a14:foregroundMark x1="18500" y1="59459" x2="18500" y2="59459"/>
                        <a14:foregroundMark x1="14000" y1="61671" x2="14000" y2="61671"/>
                        <a14:foregroundMark x1="12500" y1="76413" x2="12500" y2="76413"/>
                        <a14:foregroundMark x1="30333" y1="78378" x2="30333" y2="78378"/>
                        <a14:backgroundMark x1="23167" y1="72482" x2="23167" y2="72482"/>
                        <a14:backgroundMark x1="26333" y1="75921" x2="26333" y2="75921"/>
                        <a14:backgroundMark x1="30667" y1="77396" x2="30667" y2="77396"/>
                        <a14:backgroundMark x1="33833" y1="77396" x2="33833" y2="77396"/>
                        <a14:backgroundMark x1="36167" y1="76658" x2="36167" y2="76658"/>
                        <a14:backgroundMark x1="31167" y1="77396" x2="31167" y2="77396"/>
                        <a14:backgroundMark x1="30000" y1="76904" x2="30000" y2="76904"/>
                        <a14:backgroundMark x1="32333" y1="77396" x2="32333" y2="7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34" t="53241" r="55171" b="14928"/>
          <a:stretch/>
        </p:blipFill>
        <p:spPr bwMode="auto">
          <a:xfrm rot="14876797">
            <a:off x="6172200" y="685800"/>
            <a:ext cx="1914525" cy="114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bedbugshamilton.ca/blog/wp-content/uploads/2013/05/bed_bugs_lin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317" b="85258" l="7500" r="45500">
                        <a14:foregroundMark x1="31500" y1="78624" x2="31500" y2="78624"/>
                        <a14:foregroundMark x1="40000" y1="78870" x2="40000" y2="78870"/>
                        <a14:foregroundMark x1="28833" y1="81572" x2="28833" y2="81572"/>
                        <a14:foregroundMark x1="18833" y1="57985" x2="18833" y2="57985"/>
                        <a14:foregroundMark x1="18500" y1="59459" x2="18500" y2="59459"/>
                        <a14:foregroundMark x1="18500" y1="59459" x2="18500" y2="59459"/>
                        <a14:foregroundMark x1="14000" y1="61671" x2="14000" y2="61671"/>
                        <a14:foregroundMark x1="12500" y1="76413" x2="12500" y2="76413"/>
                        <a14:foregroundMark x1="30333" y1="78378" x2="30333" y2="78378"/>
                        <a14:backgroundMark x1="23167" y1="72482" x2="23167" y2="72482"/>
                        <a14:backgroundMark x1="26333" y1="75921" x2="26333" y2="75921"/>
                        <a14:backgroundMark x1="30667" y1="77396" x2="30667" y2="77396"/>
                        <a14:backgroundMark x1="33833" y1="77396" x2="33833" y2="77396"/>
                        <a14:backgroundMark x1="36167" y1="76658" x2="36167" y2="76658"/>
                        <a14:backgroundMark x1="31167" y1="77396" x2="31167" y2="77396"/>
                        <a14:backgroundMark x1="30000" y1="76904" x2="30000" y2="76904"/>
                        <a14:backgroundMark x1="32333" y1="77396" x2="32333" y2="7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34" t="53241" r="55171" b="14928"/>
          <a:stretch/>
        </p:blipFill>
        <p:spPr bwMode="auto">
          <a:xfrm rot="7786291">
            <a:off x="7158037" y="5638800"/>
            <a:ext cx="1914525" cy="114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bedbugshamilton.ca/blog/wp-content/uploads/2013/05/bed_bugs_lin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317" b="85258" l="7500" r="45500">
                        <a14:foregroundMark x1="31500" y1="78624" x2="31500" y2="78624"/>
                        <a14:foregroundMark x1="40000" y1="78870" x2="40000" y2="78870"/>
                        <a14:foregroundMark x1="28833" y1="81572" x2="28833" y2="81572"/>
                        <a14:foregroundMark x1="18833" y1="57985" x2="18833" y2="57985"/>
                        <a14:foregroundMark x1="18500" y1="59459" x2="18500" y2="59459"/>
                        <a14:foregroundMark x1="18500" y1="59459" x2="18500" y2="59459"/>
                        <a14:foregroundMark x1="14000" y1="61671" x2="14000" y2="61671"/>
                        <a14:foregroundMark x1="12500" y1="76413" x2="12500" y2="76413"/>
                        <a14:foregroundMark x1="30333" y1="78378" x2="30333" y2="78378"/>
                        <a14:backgroundMark x1="23167" y1="72482" x2="23167" y2="72482"/>
                        <a14:backgroundMark x1="26333" y1="75921" x2="26333" y2="75921"/>
                        <a14:backgroundMark x1="30667" y1="77396" x2="30667" y2="77396"/>
                        <a14:backgroundMark x1="33833" y1="77396" x2="33833" y2="77396"/>
                        <a14:backgroundMark x1="36167" y1="76658" x2="36167" y2="76658"/>
                        <a14:backgroundMark x1="31167" y1="77396" x2="31167" y2="77396"/>
                        <a14:backgroundMark x1="30000" y1="76904" x2="30000" y2="76904"/>
                        <a14:backgroundMark x1="32333" y1="77396" x2="32333" y2="7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34" t="53241" r="55171" b="14928"/>
          <a:stretch/>
        </p:blipFill>
        <p:spPr bwMode="auto">
          <a:xfrm rot="7166401">
            <a:off x="695760" y="1045160"/>
            <a:ext cx="1803481" cy="107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571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 PROBLEM!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In CANADA, BED BUGS are considered a SERIOUS PROBLEM</a:t>
            </a:r>
          </a:p>
          <a:p>
            <a:r>
              <a:rPr lang="en-US" dirty="0" smtClean="0"/>
              <a:t>It is </a:t>
            </a:r>
            <a:r>
              <a:rPr lang="en-US" u="sng" dirty="0" smtClean="0"/>
              <a:t>NOT acceptable</a:t>
            </a:r>
            <a:r>
              <a:rPr lang="en-US" dirty="0" smtClean="0"/>
              <a:t> to live with BED BUGS and not act to fix the problem</a:t>
            </a:r>
          </a:p>
          <a:p>
            <a:r>
              <a:rPr lang="en-US" dirty="0" smtClean="0"/>
              <a:t>LANDLORDS may EVICT tenants who do NOT act to destroy bed bugs or do not PROTECT themselves</a:t>
            </a:r>
            <a:endParaRPr lang="en-CA" dirty="0" smtClean="0"/>
          </a:p>
          <a:p>
            <a:pPr lvl="1"/>
            <a:r>
              <a:rPr lang="en-US" dirty="0" smtClean="0"/>
              <a:t>And you can be DENIED RENTING your next house!</a:t>
            </a:r>
          </a:p>
        </p:txBody>
      </p:sp>
    </p:spTree>
    <p:extLst>
      <p:ext uri="{BB962C8B-B14F-4D97-AF65-F5344CB8AC3E}">
        <p14:creationId xmlns:p14="http://schemas.microsoft.com/office/powerpoint/2010/main" val="508984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DO?!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r>
              <a:rPr lang="en-US" dirty="0" smtClean="0"/>
              <a:t>THIS is a COMMUNITY PROBLEM that cannot be SOLVED unless PEOPLE WORK TOGETHER</a:t>
            </a:r>
          </a:p>
          <a:p>
            <a:r>
              <a:rPr lang="en-US" dirty="0" smtClean="0"/>
              <a:t>IGNORING the PROBLEM, and PRETENDING that it is not happening will make it WORSE</a:t>
            </a:r>
          </a:p>
          <a:p>
            <a:pPr lvl="1"/>
            <a:r>
              <a:rPr lang="en-US" dirty="0" smtClean="0"/>
              <a:t>Ask yourself: </a:t>
            </a:r>
          </a:p>
          <a:p>
            <a:pPr lvl="2"/>
            <a:r>
              <a:rPr lang="en-US" dirty="0" smtClean="0"/>
              <a:t>DO I WANT TO GIVE BED BUGS TO MY FRIENDS OR FAMILY, WHO THEN ALSO HAVE TO SUFFER BITES AND POSSIBLY BE CHARGED LOTS OF MONEY?</a:t>
            </a:r>
            <a:endParaRPr lang="en-CA" dirty="0"/>
          </a:p>
          <a:p>
            <a:r>
              <a:rPr lang="en-US" sz="4000" b="1" u="sng" dirty="0" smtClean="0"/>
              <a:t>TALK ABOUT BED BUGS!</a:t>
            </a:r>
          </a:p>
        </p:txBody>
      </p:sp>
    </p:spTree>
    <p:extLst>
      <p:ext uri="{BB962C8B-B14F-4D97-AF65-F5344CB8AC3E}">
        <p14:creationId xmlns:p14="http://schemas.microsoft.com/office/powerpoint/2010/main" val="13003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VACUUM, VACUUM! </a:t>
            </a:r>
            <a:r>
              <a:rPr lang="en-US" b="1" dirty="0" smtClean="0"/>
              <a:t>VACUUM!!!</a:t>
            </a:r>
          </a:p>
          <a:p>
            <a:endParaRPr lang="en-US" b="1" dirty="0" smtClean="0"/>
          </a:p>
          <a:p>
            <a:r>
              <a:rPr lang="en-US" dirty="0" smtClean="0"/>
              <a:t>LAUNDRY!</a:t>
            </a:r>
          </a:p>
          <a:p>
            <a:endParaRPr lang="en-US" dirty="0" smtClean="0"/>
          </a:p>
          <a:p>
            <a:r>
              <a:rPr lang="en-US" dirty="0" smtClean="0"/>
              <a:t>TIDY!</a:t>
            </a:r>
            <a:endParaRPr lang="en-CA" dirty="0"/>
          </a:p>
        </p:txBody>
      </p:sp>
      <p:pic>
        <p:nvPicPr>
          <p:cNvPr id="4" name="Picture 3" descr="C:\Users\Chaig\AppData\Local\Microsoft\Windows\Temporary Internet Files\Content.IE5\RLKZSUGV\MC900356901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0387"/>
            <a:ext cx="1095375" cy="1849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Chaig\AppData\Local\Microsoft\Windows\Temporary Internet Files\Content.IE5\9JJFLMPB\MC900078839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9"/>
          <a:stretch/>
        </p:blipFill>
        <p:spPr bwMode="auto">
          <a:xfrm>
            <a:off x="7337140" y="64932"/>
            <a:ext cx="1309687" cy="200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Chaig\AppData\Local\Microsoft\Windows\Temporary Internet Files\Content.IE5\TOFORZ0X\MC900320182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552" y="2365693"/>
            <a:ext cx="1019175" cy="135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Chaig\AppData\Local\Microsoft\Windows\Temporary Internet Files\Content.IE5\4USGD6LR\MC900391100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355" y="3239369"/>
            <a:ext cx="1301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Chaig\AppData\Local\Microsoft\Windows\Temporary Internet Files\Content.IE5\TOFORZ0X\MC90035689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068" y="4800801"/>
            <a:ext cx="2011464" cy="184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Chaig\AppData\Local\Microsoft\Windows\Temporary Internet Files\Content.IE5\RLKZSUGV\MC900030276[1].wm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51" y="4419600"/>
            <a:ext cx="1509395" cy="102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Chaig\AppData\Local\Microsoft\Windows\Temporary Internet Files\Content.IE5\QD0O2144\MP900442297[1].jpg"/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3145" b="96820" l="13899" r="665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25" t="72930" r="33545"/>
          <a:stretch/>
        </p:blipFill>
        <p:spPr bwMode="auto">
          <a:xfrm>
            <a:off x="1525905" y="4929822"/>
            <a:ext cx="1903095" cy="659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9" name="Picture 5" descr="C:\Users\Chaig\AppData\Local\Microsoft\Windows\Temporary Internet Files\Content.IE5\9JJFLMPB\MC900440231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440045"/>
            <a:ext cx="654887" cy="56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haig\AppData\Local\Microsoft\Windows\Temporary Internet Files\Content.IE5\766DNN2G\MP900411665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872" y="5732983"/>
            <a:ext cx="983347" cy="60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:\Users\Chaig\AppData\Local\Microsoft\Windows\Temporary Internet Files\Content.IE5\QD0O2144\MP900448589[1].jpg"/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4" b="98212" l="606" r="99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42845"/>
            <a:ext cx="1222109" cy="1255395"/>
          </a:xfrm>
          <a:prstGeom prst="rect">
            <a:avLst/>
          </a:prstGeom>
          <a:noFill/>
          <a:extLst/>
        </p:spPr>
      </p:pic>
      <p:pic>
        <p:nvPicPr>
          <p:cNvPr id="1033" name="Picture 9" descr="C:\Users\Chaig\AppData\Local\Microsoft\Windows\Temporary Internet Files\Content.IE5\J256GTVN\MC900305241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48600" y="2351312"/>
            <a:ext cx="1148807" cy="137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ight Arrow 17"/>
          <p:cNvSpPr/>
          <p:nvPr/>
        </p:nvSpPr>
        <p:spPr>
          <a:xfrm rot="6728572">
            <a:off x="6543509" y="2232194"/>
            <a:ext cx="483763" cy="29527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19" name="Right Arrow 18"/>
          <p:cNvSpPr/>
          <p:nvPr/>
        </p:nvSpPr>
        <p:spPr>
          <a:xfrm>
            <a:off x="6936050" y="2672335"/>
            <a:ext cx="912550" cy="29527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pic>
        <p:nvPicPr>
          <p:cNvPr id="1034" name="Picture 10" descr="C:\Users\Chaig\AppData\Local\Microsoft\Windows\Temporary Internet Files\Content.IE5\TOFORZ0X\MP900305766[1]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167" l="70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536" y="2845610"/>
            <a:ext cx="664465" cy="7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76800" y="3891516"/>
            <a:ext cx="11889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1.5 hours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35362" y="3160898"/>
            <a:ext cx="914174" cy="1056167"/>
            <a:chOff x="5416550" y="2379831"/>
            <a:chExt cx="1323975" cy="1416685"/>
          </a:xfrm>
        </p:grpSpPr>
        <p:pic>
          <p:nvPicPr>
            <p:cNvPr id="22" name="Picture 21" descr="http://3.bp.blogspot.com/-XHthoUkGilI/TxzHfoFeq0I/AAAAAAAAKmM/PPlu9y-xHK0/s1600/IMG_7229.JPG"/>
            <p:cNvPicPr/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54" r="35919" b="27404"/>
            <a:stretch/>
          </p:blipFill>
          <p:spPr bwMode="auto">
            <a:xfrm>
              <a:off x="5416550" y="2379831"/>
              <a:ext cx="1257300" cy="14166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3" name="Donut 22"/>
            <p:cNvSpPr/>
            <p:nvPr/>
          </p:nvSpPr>
          <p:spPr>
            <a:xfrm>
              <a:off x="6283325" y="3037056"/>
              <a:ext cx="457200" cy="447675"/>
            </a:xfrm>
            <a:prstGeom prst="donut">
              <a:avLst>
                <a:gd name="adj" fmla="val 900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A"/>
            </a:p>
          </p:txBody>
        </p:sp>
      </p:grpSp>
      <p:sp>
        <p:nvSpPr>
          <p:cNvPr id="9" name="Rounded Rectangular Callout 8"/>
          <p:cNvSpPr/>
          <p:nvPr/>
        </p:nvSpPr>
        <p:spPr>
          <a:xfrm>
            <a:off x="6785390" y="4307013"/>
            <a:ext cx="1861437" cy="1847595"/>
          </a:xfrm>
          <a:prstGeom prst="wedgeRoundRectCallout">
            <a:avLst>
              <a:gd name="adj1" fmla="val 70316"/>
              <a:gd name="adj2" fmla="val 79159"/>
              <a:gd name="adj3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ysClr val="windowText" lastClr="000000"/>
                </a:solidFill>
                <a:latin typeface="Bernard MT Condensed" panose="02050806060905020404" pitchFamily="18" charset="0"/>
              </a:rPr>
              <a:t>TALK</a:t>
            </a:r>
            <a:r>
              <a:rPr lang="en-US" sz="4800" dirty="0" smtClean="0">
                <a:latin typeface="Bernard MT Condensed" panose="02050806060905020404" pitchFamily="18" charset="0"/>
              </a:rPr>
              <a:t>.</a:t>
            </a:r>
            <a:endParaRPr lang="en-CA" sz="48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05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5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3942" y="2632721"/>
            <a:ext cx="1676400" cy="14909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ight Triangle 19"/>
          <p:cNvSpPr/>
          <p:nvPr/>
        </p:nvSpPr>
        <p:spPr>
          <a:xfrm rot="8044496">
            <a:off x="39310" y="2067152"/>
            <a:ext cx="1732045" cy="169182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7307429" y="2409030"/>
            <a:ext cx="3276600" cy="44489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VISITING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YOU </a:t>
            </a:r>
            <a:r>
              <a:rPr lang="en-US" sz="2800" u="sng" dirty="0" smtClean="0"/>
              <a:t>HAVE</a:t>
            </a:r>
            <a:r>
              <a:rPr lang="en-US" sz="2800" dirty="0" smtClean="0"/>
              <a:t> BED BUGS OR IF YOU </a:t>
            </a:r>
            <a:r>
              <a:rPr lang="en-US" sz="2800" u="sng" dirty="0" smtClean="0"/>
              <a:t>DON’T</a:t>
            </a:r>
            <a:r>
              <a:rPr lang="en-US" sz="2800" dirty="0" smtClean="0"/>
              <a:t> </a:t>
            </a:r>
            <a:r>
              <a:rPr lang="en-US" sz="2800" u="sng" dirty="0" smtClean="0"/>
              <a:t>WANT</a:t>
            </a:r>
            <a:r>
              <a:rPr lang="en-US" sz="2800" dirty="0" smtClean="0"/>
              <a:t> THEM!</a:t>
            </a:r>
            <a:endParaRPr lang="en-CA" sz="2800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6324600" y="4885248"/>
            <a:ext cx="796925" cy="1932270"/>
            <a:chOff x="2784" y="1440"/>
            <a:chExt cx="1022" cy="2478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2784" y="1440"/>
              <a:ext cx="1022" cy="2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2784" y="1621"/>
              <a:ext cx="916" cy="2296"/>
              <a:chOff x="2784" y="1621"/>
              <a:chExt cx="916" cy="2296"/>
            </a:xfrm>
          </p:grpSpPr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3017" y="1711"/>
                <a:ext cx="538" cy="525"/>
              </a:xfrm>
              <a:custGeom>
                <a:avLst/>
                <a:gdLst>
                  <a:gd name="T0" fmla="*/ 164 w 538"/>
                  <a:gd name="T1" fmla="*/ 222 h 525"/>
                  <a:gd name="T2" fmla="*/ 211 w 538"/>
                  <a:gd name="T3" fmla="*/ 152 h 525"/>
                  <a:gd name="T4" fmla="*/ 263 w 538"/>
                  <a:gd name="T5" fmla="*/ 100 h 525"/>
                  <a:gd name="T6" fmla="*/ 316 w 538"/>
                  <a:gd name="T7" fmla="*/ 35 h 525"/>
                  <a:gd name="T8" fmla="*/ 380 w 538"/>
                  <a:gd name="T9" fmla="*/ 6 h 525"/>
                  <a:gd name="T10" fmla="*/ 432 w 538"/>
                  <a:gd name="T11" fmla="*/ 0 h 525"/>
                  <a:gd name="T12" fmla="*/ 485 w 538"/>
                  <a:gd name="T13" fmla="*/ 17 h 525"/>
                  <a:gd name="T14" fmla="*/ 514 w 538"/>
                  <a:gd name="T15" fmla="*/ 59 h 525"/>
                  <a:gd name="T16" fmla="*/ 538 w 538"/>
                  <a:gd name="T17" fmla="*/ 135 h 525"/>
                  <a:gd name="T18" fmla="*/ 531 w 538"/>
                  <a:gd name="T19" fmla="*/ 216 h 525"/>
                  <a:gd name="T20" fmla="*/ 508 w 538"/>
                  <a:gd name="T21" fmla="*/ 286 h 525"/>
                  <a:gd name="T22" fmla="*/ 450 w 538"/>
                  <a:gd name="T23" fmla="*/ 368 h 525"/>
                  <a:gd name="T24" fmla="*/ 386 w 538"/>
                  <a:gd name="T25" fmla="*/ 426 h 525"/>
                  <a:gd name="T26" fmla="*/ 316 w 538"/>
                  <a:gd name="T27" fmla="*/ 478 h 525"/>
                  <a:gd name="T28" fmla="*/ 240 w 538"/>
                  <a:gd name="T29" fmla="*/ 513 h 525"/>
                  <a:gd name="T30" fmla="*/ 176 w 538"/>
                  <a:gd name="T31" fmla="*/ 525 h 525"/>
                  <a:gd name="T32" fmla="*/ 147 w 538"/>
                  <a:gd name="T33" fmla="*/ 508 h 525"/>
                  <a:gd name="T34" fmla="*/ 123 w 538"/>
                  <a:gd name="T35" fmla="*/ 438 h 525"/>
                  <a:gd name="T36" fmla="*/ 129 w 538"/>
                  <a:gd name="T37" fmla="*/ 345 h 525"/>
                  <a:gd name="T38" fmla="*/ 17 w 538"/>
                  <a:gd name="T39" fmla="*/ 350 h 525"/>
                  <a:gd name="T40" fmla="*/ 0 w 538"/>
                  <a:gd name="T41" fmla="*/ 333 h 525"/>
                  <a:gd name="T42" fmla="*/ 17 w 538"/>
                  <a:gd name="T43" fmla="*/ 298 h 525"/>
                  <a:gd name="T44" fmla="*/ 135 w 538"/>
                  <a:gd name="T45" fmla="*/ 292 h 525"/>
                  <a:gd name="T46" fmla="*/ 164 w 538"/>
                  <a:gd name="T47" fmla="*/ 222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38" h="525">
                    <a:moveTo>
                      <a:pt x="164" y="222"/>
                    </a:moveTo>
                    <a:lnTo>
                      <a:pt x="211" y="152"/>
                    </a:lnTo>
                    <a:lnTo>
                      <a:pt x="263" y="100"/>
                    </a:lnTo>
                    <a:lnTo>
                      <a:pt x="316" y="35"/>
                    </a:lnTo>
                    <a:lnTo>
                      <a:pt x="380" y="6"/>
                    </a:lnTo>
                    <a:lnTo>
                      <a:pt x="432" y="0"/>
                    </a:lnTo>
                    <a:lnTo>
                      <a:pt x="485" y="17"/>
                    </a:lnTo>
                    <a:lnTo>
                      <a:pt x="514" y="59"/>
                    </a:lnTo>
                    <a:lnTo>
                      <a:pt x="538" y="135"/>
                    </a:lnTo>
                    <a:lnTo>
                      <a:pt x="531" y="216"/>
                    </a:lnTo>
                    <a:lnTo>
                      <a:pt x="508" y="286"/>
                    </a:lnTo>
                    <a:lnTo>
                      <a:pt x="450" y="368"/>
                    </a:lnTo>
                    <a:lnTo>
                      <a:pt x="386" y="426"/>
                    </a:lnTo>
                    <a:lnTo>
                      <a:pt x="316" y="478"/>
                    </a:lnTo>
                    <a:lnTo>
                      <a:pt x="240" y="513"/>
                    </a:lnTo>
                    <a:lnTo>
                      <a:pt x="176" y="525"/>
                    </a:lnTo>
                    <a:lnTo>
                      <a:pt x="147" y="508"/>
                    </a:lnTo>
                    <a:lnTo>
                      <a:pt x="123" y="438"/>
                    </a:lnTo>
                    <a:lnTo>
                      <a:pt x="129" y="345"/>
                    </a:lnTo>
                    <a:lnTo>
                      <a:pt x="17" y="350"/>
                    </a:lnTo>
                    <a:lnTo>
                      <a:pt x="0" y="333"/>
                    </a:lnTo>
                    <a:lnTo>
                      <a:pt x="17" y="298"/>
                    </a:lnTo>
                    <a:lnTo>
                      <a:pt x="135" y="292"/>
                    </a:lnTo>
                    <a:lnTo>
                      <a:pt x="164" y="2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2988" y="2264"/>
                <a:ext cx="373" cy="772"/>
              </a:xfrm>
              <a:custGeom>
                <a:avLst/>
                <a:gdLst>
                  <a:gd name="T0" fmla="*/ 106 w 373"/>
                  <a:gd name="T1" fmla="*/ 65 h 772"/>
                  <a:gd name="T2" fmla="*/ 158 w 373"/>
                  <a:gd name="T3" fmla="*/ 18 h 772"/>
                  <a:gd name="T4" fmla="*/ 239 w 373"/>
                  <a:gd name="T5" fmla="*/ 0 h 772"/>
                  <a:gd name="T6" fmla="*/ 309 w 373"/>
                  <a:gd name="T7" fmla="*/ 12 h 772"/>
                  <a:gd name="T8" fmla="*/ 361 w 373"/>
                  <a:gd name="T9" fmla="*/ 59 h 772"/>
                  <a:gd name="T10" fmla="*/ 373 w 373"/>
                  <a:gd name="T11" fmla="*/ 94 h 772"/>
                  <a:gd name="T12" fmla="*/ 373 w 373"/>
                  <a:gd name="T13" fmla="*/ 141 h 772"/>
                  <a:gd name="T14" fmla="*/ 350 w 373"/>
                  <a:gd name="T15" fmla="*/ 182 h 772"/>
                  <a:gd name="T16" fmla="*/ 309 w 373"/>
                  <a:gd name="T17" fmla="*/ 252 h 772"/>
                  <a:gd name="T18" fmla="*/ 292 w 373"/>
                  <a:gd name="T19" fmla="*/ 334 h 772"/>
                  <a:gd name="T20" fmla="*/ 286 w 373"/>
                  <a:gd name="T21" fmla="*/ 403 h 772"/>
                  <a:gd name="T22" fmla="*/ 303 w 373"/>
                  <a:gd name="T23" fmla="*/ 479 h 772"/>
                  <a:gd name="T24" fmla="*/ 350 w 373"/>
                  <a:gd name="T25" fmla="*/ 549 h 772"/>
                  <a:gd name="T26" fmla="*/ 367 w 373"/>
                  <a:gd name="T27" fmla="*/ 619 h 772"/>
                  <a:gd name="T28" fmla="*/ 361 w 373"/>
                  <a:gd name="T29" fmla="*/ 683 h 772"/>
                  <a:gd name="T30" fmla="*/ 327 w 373"/>
                  <a:gd name="T31" fmla="*/ 737 h 772"/>
                  <a:gd name="T32" fmla="*/ 280 w 373"/>
                  <a:gd name="T33" fmla="*/ 766 h 772"/>
                  <a:gd name="T34" fmla="*/ 222 w 373"/>
                  <a:gd name="T35" fmla="*/ 772 h 772"/>
                  <a:gd name="T36" fmla="*/ 152 w 373"/>
                  <a:gd name="T37" fmla="*/ 772 h 772"/>
                  <a:gd name="T38" fmla="*/ 100 w 373"/>
                  <a:gd name="T39" fmla="*/ 742 h 772"/>
                  <a:gd name="T40" fmla="*/ 46 w 373"/>
                  <a:gd name="T41" fmla="*/ 654 h 772"/>
                  <a:gd name="T42" fmla="*/ 12 w 373"/>
                  <a:gd name="T43" fmla="*/ 578 h 772"/>
                  <a:gd name="T44" fmla="*/ 0 w 373"/>
                  <a:gd name="T45" fmla="*/ 462 h 772"/>
                  <a:gd name="T46" fmla="*/ 12 w 373"/>
                  <a:gd name="T47" fmla="*/ 357 h 772"/>
                  <a:gd name="T48" fmla="*/ 35 w 373"/>
                  <a:gd name="T49" fmla="*/ 246 h 772"/>
                  <a:gd name="T50" fmla="*/ 71 w 373"/>
                  <a:gd name="T51" fmla="*/ 135 h 772"/>
                  <a:gd name="T52" fmla="*/ 106 w 373"/>
                  <a:gd name="T53" fmla="*/ 65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73" h="772">
                    <a:moveTo>
                      <a:pt x="106" y="65"/>
                    </a:moveTo>
                    <a:lnTo>
                      <a:pt x="158" y="18"/>
                    </a:lnTo>
                    <a:lnTo>
                      <a:pt x="239" y="0"/>
                    </a:lnTo>
                    <a:lnTo>
                      <a:pt x="309" y="12"/>
                    </a:lnTo>
                    <a:lnTo>
                      <a:pt x="361" y="59"/>
                    </a:lnTo>
                    <a:lnTo>
                      <a:pt x="373" y="94"/>
                    </a:lnTo>
                    <a:lnTo>
                      <a:pt x="373" y="141"/>
                    </a:lnTo>
                    <a:lnTo>
                      <a:pt x="350" y="182"/>
                    </a:lnTo>
                    <a:lnTo>
                      <a:pt x="309" y="252"/>
                    </a:lnTo>
                    <a:lnTo>
                      <a:pt x="292" y="334"/>
                    </a:lnTo>
                    <a:lnTo>
                      <a:pt x="286" y="403"/>
                    </a:lnTo>
                    <a:lnTo>
                      <a:pt x="303" y="479"/>
                    </a:lnTo>
                    <a:lnTo>
                      <a:pt x="350" y="549"/>
                    </a:lnTo>
                    <a:lnTo>
                      <a:pt x="367" y="619"/>
                    </a:lnTo>
                    <a:lnTo>
                      <a:pt x="361" y="683"/>
                    </a:lnTo>
                    <a:lnTo>
                      <a:pt x="327" y="737"/>
                    </a:lnTo>
                    <a:lnTo>
                      <a:pt x="280" y="766"/>
                    </a:lnTo>
                    <a:lnTo>
                      <a:pt x="222" y="772"/>
                    </a:lnTo>
                    <a:lnTo>
                      <a:pt x="152" y="772"/>
                    </a:lnTo>
                    <a:lnTo>
                      <a:pt x="100" y="742"/>
                    </a:lnTo>
                    <a:lnTo>
                      <a:pt x="46" y="654"/>
                    </a:lnTo>
                    <a:lnTo>
                      <a:pt x="12" y="578"/>
                    </a:lnTo>
                    <a:lnTo>
                      <a:pt x="0" y="462"/>
                    </a:lnTo>
                    <a:lnTo>
                      <a:pt x="12" y="357"/>
                    </a:lnTo>
                    <a:lnTo>
                      <a:pt x="35" y="246"/>
                    </a:lnTo>
                    <a:lnTo>
                      <a:pt x="71" y="135"/>
                    </a:lnTo>
                    <a:lnTo>
                      <a:pt x="106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3286" y="2289"/>
                <a:ext cx="414" cy="694"/>
              </a:xfrm>
              <a:custGeom>
                <a:avLst/>
                <a:gdLst>
                  <a:gd name="T0" fmla="*/ 0 w 414"/>
                  <a:gd name="T1" fmla="*/ 34 h 694"/>
                  <a:gd name="T2" fmla="*/ 5 w 414"/>
                  <a:gd name="T3" fmla="*/ 5 h 694"/>
                  <a:gd name="T4" fmla="*/ 69 w 414"/>
                  <a:gd name="T5" fmla="*/ 0 h 694"/>
                  <a:gd name="T6" fmla="*/ 104 w 414"/>
                  <a:gd name="T7" fmla="*/ 29 h 694"/>
                  <a:gd name="T8" fmla="*/ 157 w 414"/>
                  <a:gd name="T9" fmla="*/ 105 h 694"/>
                  <a:gd name="T10" fmla="*/ 226 w 414"/>
                  <a:gd name="T11" fmla="*/ 204 h 694"/>
                  <a:gd name="T12" fmla="*/ 291 w 414"/>
                  <a:gd name="T13" fmla="*/ 274 h 694"/>
                  <a:gd name="T14" fmla="*/ 408 w 414"/>
                  <a:gd name="T15" fmla="*/ 402 h 694"/>
                  <a:gd name="T16" fmla="*/ 414 w 414"/>
                  <a:gd name="T17" fmla="*/ 431 h 694"/>
                  <a:gd name="T18" fmla="*/ 390 w 414"/>
                  <a:gd name="T19" fmla="*/ 449 h 694"/>
                  <a:gd name="T20" fmla="*/ 332 w 414"/>
                  <a:gd name="T21" fmla="*/ 472 h 694"/>
                  <a:gd name="T22" fmla="*/ 250 w 414"/>
                  <a:gd name="T23" fmla="*/ 490 h 694"/>
                  <a:gd name="T24" fmla="*/ 151 w 414"/>
                  <a:gd name="T25" fmla="*/ 496 h 694"/>
                  <a:gd name="T26" fmla="*/ 116 w 414"/>
                  <a:gd name="T27" fmla="*/ 501 h 694"/>
                  <a:gd name="T28" fmla="*/ 104 w 414"/>
                  <a:gd name="T29" fmla="*/ 525 h 694"/>
                  <a:gd name="T30" fmla="*/ 127 w 414"/>
                  <a:gd name="T31" fmla="*/ 565 h 694"/>
                  <a:gd name="T32" fmla="*/ 209 w 414"/>
                  <a:gd name="T33" fmla="*/ 635 h 694"/>
                  <a:gd name="T34" fmla="*/ 268 w 414"/>
                  <a:gd name="T35" fmla="*/ 653 h 694"/>
                  <a:gd name="T36" fmla="*/ 280 w 414"/>
                  <a:gd name="T37" fmla="*/ 676 h 694"/>
                  <a:gd name="T38" fmla="*/ 255 w 414"/>
                  <a:gd name="T39" fmla="*/ 694 h 694"/>
                  <a:gd name="T40" fmla="*/ 203 w 414"/>
                  <a:gd name="T41" fmla="*/ 694 h 694"/>
                  <a:gd name="T42" fmla="*/ 133 w 414"/>
                  <a:gd name="T43" fmla="*/ 653 h 694"/>
                  <a:gd name="T44" fmla="*/ 75 w 414"/>
                  <a:gd name="T45" fmla="*/ 595 h 694"/>
                  <a:gd name="T46" fmla="*/ 40 w 414"/>
                  <a:gd name="T47" fmla="*/ 542 h 694"/>
                  <a:gd name="T48" fmla="*/ 40 w 414"/>
                  <a:gd name="T49" fmla="*/ 501 h 694"/>
                  <a:gd name="T50" fmla="*/ 63 w 414"/>
                  <a:gd name="T51" fmla="*/ 472 h 694"/>
                  <a:gd name="T52" fmla="*/ 98 w 414"/>
                  <a:gd name="T53" fmla="*/ 461 h 694"/>
                  <a:gd name="T54" fmla="*/ 151 w 414"/>
                  <a:gd name="T55" fmla="*/ 455 h 694"/>
                  <a:gd name="T56" fmla="*/ 209 w 414"/>
                  <a:gd name="T57" fmla="*/ 455 h 694"/>
                  <a:gd name="T58" fmla="*/ 280 w 414"/>
                  <a:gd name="T59" fmla="*/ 443 h 694"/>
                  <a:gd name="T60" fmla="*/ 315 w 414"/>
                  <a:gd name="T61" fmla="*/ 431 h 694"/>
                  <a:gd name="T62" fmla="*/ 332 w 414"/>
                  <a:gd name="T63" fmla="*/ 414 h 694"/>
                  <a:gd name="T64" fmla="*/ 326 w 414"/>
                  <a:gd name="T65" fmla="*/ 397 h 694"/>
                  <a:gd name="T66" fmla="*/ 274 w 414"/>
                  <a:gd name="T67" fmla="*/ 350 h 694"/>
                  <a:gd name="T68" fmla="*/ 191 w 414"/>
                  <a:gd name="T69" fmla="*/ 268 h 694"/>
                  <a:gd name="T70" fmla="*/ 116 w 414"/>
                  <a:gd name="T71" fmla="*/ 199 h 694"/>
                  <a:gd name="T72" fmla="*/ 34 w 414"/>
                  <a:gd name="T73" fmla="*/ 123 h 694"/>
                  <a:gd name="T74" fmla="*/ 5 w 414"/>
                  <a:gd name="T75" fmla="*/ 69 h 694"/>
                  <a:gd name="T76" fmla="*/ 0 w 414"/>
                  <a:gd name="T77" fmla="*/ 3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4" h="694">
                    <a:moveTo>
                      <a:pt x="0" y="34"/>
                    </a:moveTo>
                    <a:lnTo>
                      <a:pt x="5" y="5"/>
                    </a:lnTo>
                    <a:lnTo>
                      <a:pt x="69" y="0"/>
                    </a:lnTo>
                    <a:lnTo>
                      <a:pt x="104" y="29"/>
                    </a:lnTo>
                    <a:lnTo>
                      <a:pt x="157" y="105"/>
                    </a:lnTo>
                    <a:lnTo>
                      <a:pt x="226" y="204"/>
                    </a:lnTo>
                    <a:lnTo>
                      <a:pt x="291" y="274"/>
                    </a:lnTo>
                    <a:lnTo>
                      <a:pt x="408" y="402"/>
                    </a:lnTo>
                    <a:lnTo>
                      <a:pt x="414" y="431"/>
                    </a:lnTo>
                    <a:lnTo>
                      <a:pt x="390" y="449"/>
                    </a:lnTo>
                    <a:lnTo>
                      <a:pt x="332" y="472"/>
                    </a:lnTo>
                    <a:lnTo>
                      <a:pt x="250" y="490"/>
                    </a:lnTo>
                    <a:lnTo>
                      <a:pt x="151" y="496"/>
                    </a:lnTo>
                    <a:lnTo>
                      <a:pt x="116" y="501"/>
                    </a:lnTo>
                    <a:lnTo>
                      <a:pt x="104" y="525"/>
                    </a:lnTo>
                    <a:lnTo>
                      <a:pt x="127" y="565"/>
                    </a:lnTo>
                    <a:lnTo>
                      <a:pt x="209" y="635"/>
                    </a:lnTo>
                    <a:lnTo>
                      <a:pt x="268" y="653"/>
                    </a:lnTo>
                    <a:lnTo>
                      <a:pt x="280" y="676"/>
                    </a:lnTo>
                    <a:lnTo>
                      <a:pt x="255" y="694"/>
                    </a:lnTo>
                    <a:lnTo>
                      <a:pt x="203" y="694"/>
                    </a:lnTo>
                    <a:lnTo>
                      <a:pt x="133" y="653"/>
                    </a:lnTo>
                    <a:lnTo>
                      <a:pt x="75" y="595"/>
                    </a:lnTo>
                    <a:lnTo>
                      <a:pt x="40" y="542"/>
                    </a:lnTo>
                    <a:lnTo>
                      <a:pt x="40" y="501"/>
                    </a:lnTo>
                    <a:lnTo>
                      <a:pt x="63" y="472"/>
                    </a:lnTo>
                    <a:lnTo>
                      <a:pt x="98" y="461"/>
                    </a:lnTo>
                    <a:lnTo>
                      <a:pt x="151" y="455"/>
                    </a:lnTo>
                    <a:lnTo>
                      <a:pt x="209" y="455"/>
                    </a:lnTo>
                    <a:lnTo>
                      <a:pt x="280" y="443"/>
                    </a:lnTo>
                    <a:lnTo>
                      <a:pt x="315" y="431"/>
                    </a:lnTo>
                    <a:lnTo>
                      <a:pt x="332" y="414"/>
                    </a:lnTo>
                    <a:lnTo>
                      <a:pt x="326" y="397"/>
                    </a:lnTo>
                    <a:lnTo>
                      <a:pt x="274" y="350"/>
                    </a:lnTo>
                    <a:lnTo>
                      <a:pt x="191" y="268"/>
                    </a:lnTo>
                    <a:lnTo>
                      <a:pt x="116" y="199"/>
                    </a:lnTo>
                    <a:lnTo>
                      <a:pt x="34" y="123"/>
                    </a:lnTo>
                    <a:lnTo>
                      <a:pt x="5" y="69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3017" y="2871"/>
                <a:ext cx="449" cy="1046"/>
              </a:xfrm>
              <a:custGeom>
                <a:avLst/>
                <a:gdLst>
                  <a:gd name="T0" fmla="*/ 222 w 449"/>
                  <a:gd name="T1" fmla="*/ 0 h 1046"/>
                  <a:gd name="T2" fmla="*/ 286 w 449"/>
                  <a:gd name="T3" fmla="*/ 12 h 1046"/>
                  <a:gd name="T4" fmla="*/ 315 w 449"/>
                  <a:gd name="T5" fmla="*/ 59 h 1046"/>
                  <a:gd name="T6" fmla="*/ 309 w 449"/>
                  <a:gd name="T7" fmla="*/ 170 h 1046"/>
                  <a:gd name="T8" fmla="*/ 298 w 449"/>
                  <a:gd name="T9" fmla="*/ 287 h 1046"/>
                  <a:gd name="T10" fmla="*/ 298 w 449"/>
                  <a:gd name="T11" fmla="*/ 409 h 1046"/>
                  <a:gd name="T12" fmla="*/ 356 w 449"/>
                  <a:gd name="T13" fmla="*/ 555 h 1046"/>
                  <a:gd name="T14" fmla="*/ 402 w 449"/>
                  <a:gd name="T15" fmla="*/ 660 h 1046"/>
                  <a:gd name="T16" fmla="*/ 426 w 449"/>
                  <a:gd name="T17" fmla="*/ 766 h 1046"/>
                  <a:gd name="T18" fmla="*/ 420 w 449"/>
                  <a:gd name="T19" fmla="*/ 859 h 1046"/>
                  <a:gd name="T20" fmla="*/ 420 w 449"/>
                  <a:gd name="T21" fmla="*/ 894 h 1046"/>
                  <a:gd name="T22" fmla="*/ 443 w 449"/>
                  <a:gd name="T23" fmla="*/ 929 h 1046"/>
                  <a:gd name="T24" fmla="*/ 449 w 449"/>
                  <a:gd name="T25" fmla="*/ 964 h 1046"/>
                  <a:gd name="T26" fmla="*/ 432 w 449"/>
                  <a:gd name="T27" fmla="*/ 981 h 1046"/>
                  <a:gd name="T28" fmla="*/ 385 w 449"/>
                  <a:gd name="T29" fmla="*/ 970 h 1046"/>
                  <a:gd name="T30" fmla="*/ 298 w 449"/>
                  <a:gd name="T31" fmla="*/ 958 h 1046"/>
                  <a:gd name="T32" fmla="*/ 193 w 449"/>
                  <a:gd name="T33" fmla="*/ 981 h 1046"/>
                  <a:gd name="T34" fmla="*/ 123 w 449"/>
                  <a:gd name="T35" fmla="*/ 1022 h 1046"/>
                  <a:gd name="T36" fmla="*/ 88 w 449"/>
                  <a:gd name="T37" fmla="*/ 1046 h 1046"/>
                  <a:gd name="T38" fmla="*/ 53 w 449"/>
                  <a:gd name="T39" fmla="*/ 1046 h 1046"/>
                  <a:gd name="T40" fmla="*/ 0 w 449"/>
                  <a:gd name="T41" fmla="*/ 970 h 1046"/>
                  <a:gd name="T42" fmla="*/ 6 w 449"/>
                  <a:gd name="T43" fmla="*/ 958 h 1046"/>
                  <a:gd name="T44" fmla="*/ 112 w 449"/>
                  <a:gd name="T45" fmla="*/ 923 h 1046"/>
                  <a:gd name="T46" fmla="*/ 234 w 449"/>
                  <a:gd name="T47" fmla="*/ 906 h 1046"/>
                  <a:gd name="T48" fmla="*/ 321 w 449"/>
                  <a:gd name="T49" fmla="*/ 900 h 1046"/>
                  <a:gd name="T50" fmla="*/ 373 w 449"/>
                  <a:gd name="T51" fmla="*/ 900 h 1046"/>
                  <a:gd name="T52" fmla="*/ 385 w 449"/>
                  <a:gd name="T53" fmla="*/ 865 h 1046"/>
                  <a:gd name="T54" fmla="*/ 368 w 449"/>
                  <a:gd name="T55" fmla="*/ 766 h 1046"/>
                  <a:gd name="T56" fmla="*/ 327 w 449"/>
                  <a:gd name="T57" fmla="*/ 660 h 1046"/>
                  <a:gd name="T58" fmla="*/ 263 w 449"/>
                  <a:gd name="T59" fmla="*/ 526 h 1046"/>
                  <a:gd name="T60" fmla="*/ 210 w 449"/>
                  <a:gd name="T61" fmla="*/ 409 h 1046"/>
                  <a:gd name="T62" fmla="*/ 187 w 449"/>
                  <a:gd name="T63" fmla="*/ 304 h 1046"/>
                  <a:gd name="T64" fmla="*/ 181 w 449"/>
                  <a:gd name="T65" fmla="*/ 188 h 1046"/>
                  <a:gd name="T66" fmla="*/ 181 w 449"/>
                  <a:gd name="T67" fmla="*/ 76 h 1046"/>
                  <a:gd name="T68" fmla="*/ 205 w 449"/>
                  <a:gd name="T69" fmla="*/ 30 h 1046"/>
                  <a:gd name="T70" fmla="*/ 222 w 449"/>
                  <a:gd name="T71" fmla="*/ 0 h 1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49" h="1046">
                    <a:moveTo>
                      <a:pt x="222" y="0"/>
                    </a:moveTo>
                    <a:lnTo>
                      <a:pt x="286" y="12"/>
                    </a:lnTo>
                    <a:lnTo>
                      <a:pt x="315" y="59"/>
                    </a:lnTo>
                    <a:lnTo>
                      <a:pt x="309" y="170"/>
                    </a:lnTo>
                    <a:lnTo>
                      <a:pt x="298" y="287"/>
                    </a:lnTo>
                    <a:lnTo>
                      <a:pt x="298" y="409"/>
                    </a:lnTo>
                    <a:lnTo>
                      <a:pt x="356" y="555"/>
                    </a:lnTo>
                    <a:lnTo>
                      <a:pt x="402" y="660"/>
                    </a:lnTo>
                    <a:lnTo>
                      <a:pt x="426" y="766"/>
                    </a:lnTo>
                    <a:lnTo>
                      <a:pt x="420" y="859"/>
                    </a:lnTo>
                    <a:lnTo>
                      <a:pt x="420" y="894"/>
                    </a:lnTo>
                    <a:lnTo>
                      <a:pt x="443" y="929"/>
                    </a:lnTo>
                    <a:lnTo>
                      <a:pt x="449" y="964"/>
                    </a:lnTo>
                    <a:lnTo>
                      <a:pt x="432" y="981"/>
                    </a:lnTo>
                    <a:lnTo>
                      <a:pt x="385" y="970"/>
                    </a:lnTo>
                    <a:lnTo>
                      <a:pt x="298" y="958"/>
                    </a:lnTo>
                    <a:lnTo>
                      <a:pt x="193" y="981"/>
                    </a:lnTo>
                    <a:lnTo>
                      <a:pt x="123" y="1022"/>
                    </a:lnTo>
                    <a:lnTo>
                      <a:pt x="88" y="1046"/>
                    </a:lnTo>
                    <a:lnTo>
                      <a:pt x="53" y="1046"/>
                    </a:lnTo>
                    <a:lnTo>
                      <a:pt x="0" y="970"/>
                    </a:lnTo>
                    <a:lnTo>
                      <a:pt x="6" y="958"/>
                    </a:lnTo>
                    <a:lnTo>
                      <a:pt x="112" y="923"/>
                    </a:lnTo>
                    <a:lnTo>
                      <a:pt x="234" y="906"/>
                    </a:lnTo>
                    <a:lnTo>
                      <a:pt x="321" y="900"/>
                    </a:lnTo>
                    <a:lnTo>
                      <a:pt x="373" y="900"/>
                    </a:lnTo>
                    <a:lnTo>
                      <a:pt x="385" y="865"/>
                    </a:lnTo>
                    <a:lnTo>
                      <a:pt x="368" y="766"/>
                    </a:lnTo>
                    <a:lnTo>
                      <a:pt x="327" y="660"/>
                    </a:lnTo>
                    <a:lnTo>
                      <a:pt x="263" y="526"/>
                    </a:lnTo>
                    <a:lnTo>
                      <a:pt x="210" y="409"/>
                    </a:lnTo>
                    <a:lnTo>
                      <a:pt x="187" y="304"/>
                    </a:lnTo>
                    <a:lnTo>
                      <a:pt x="181" y="188"/>
                    </a:lnTo>
                    <a:lnTo>
                      <a:pt x="181" y="76"/>
                    </a:lnTo>
                    <a:lnTo>
                      <a:pt x="205" y="3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2796" y="2901"/>
                <a:ext cx="373" cy="870"/>
              </a:xfrm>
              <a:custGeom>
                <a:avLst/>
                <a:gdLst>
                  <a:gd name="T0" fmla="*/ 280 w 373"/>
                  <a:gd name="T1" fmla="*/ 0 h 870"/>
                  <a:gd name="T2" fmla="*/ 332 w 373"/>
                  <a:gd name="T3" fmla="*/ 0 h 870"/>
                  <a:gd name="T4" fmla="*/ 350 w 373"/>
                  <a:gd name="T5" fmla="*/ 35 h 870"/>
                  <a:gd name="T6" fmla="*/ 361 w 373"/>
                  <a:gd name="T7" fmla="*/ 112 h 870"/>
                  <a:gd name="T8" fmla="*/ 350 w 373"/>
                  <a:gd name="T9" fmla="*/ 193 h 870"/>
                  <a:gd name="T10" fmla="*/ 321 w 373"/>
                  <a:gd name="T11" fmla="*/ 356 h 870"/>
                  <a:gd name="T12" fmla="*/ 326 w 373"/>
                  <a:gd name="T13" fmla="*/ 426 h 870"/>
                  <a:gd name="T14" fmla="*/ 361 w 373"/>
                  <a:gd name="T15" fmla="*/ 566 h 870"/>
                  <a:gd name="T16" fmla="*/ 373 w 373"/>
                  <a:gd name="T17" fmla="*/ 665 h 870"/>
                  <a:gd name="T18" fmla="*/ 373 w 373"/>
                  <a:gd name="T19" fmla="*/ 742 h 870"/>
                  <a:gd name="T20" fmla="*/ 356 w 373"/>
                  <a:gd name="T21" fmla="*/ 759 h 870"/>
                  <a:gd name="T22" fmla="*/ 303 w 373"/>
                  <a:gd name="T23" fmla="*/ 771 h 870"/>
                  <a:gd name="T24" fmla="*/ 232 w 373"/>
                  <a:gd name="T25" fmla="*/ 788 h 870"/>
                  <a:gd name="T26" fmla="*/ 163 w 373"/>
                  <a:gd name="T27" fmla="*/ 823 h 870"/>
                  <a:gd name="T28" fmla="*/ 93 w 373"/>
                  <a:gd name="T29" fmla="*/ 870 h 870"/>
                  <a:gd name="T30" fmla="*/ 64 w 373"/>
                  <a:gd name="T31" fmla="*/ 870 h 870"/>
                  <a:gd name="T32" fmla="*/ 0 w 373"/>
                  <a:gd name="T33" fmla="*/ 818 h 870"/>
                  <a:gd name="T34" fmla="*/ 6 w 373"/>
                  <a:gd name="T35" fmla="*/ 794 h 870"/>
                  <a:gd name="T36" fmla="*/ 87 w 373"/>
                  <a:gd name="T37" fmla="*/ 759 h 870"/>
                  <a:gd name="T38" fmla="*/ 227 w 373"/>
                  <a:gd name="T39" fmla="*/ 724 h 870"/>
                  <a:gd name="T40" fmla="*/ 292 w 373"/>
                  <a:gd name="T41" fmla="*/ 700 h 870"/>
                  <a:gd name="T42" fmla="*/ 303 w 373"/>
                  <a:gd name="T43" fmla="*/ 677 h 870"/>
                  <a:gd name="T44" fmla="*/ 303 w 373"/>
                  <a:gd name="T45" fmla="*/ 578 h 870"/>
                  <a:gd name="T46" fmla="*/ 280 w 373"/>
                  <a:gd name="T47" fmla="*/ 450 h 870"/>
                  <a:gd name="T48" fmla="*/ 268 w 373"/>
                  <a:gd name="T49" fmla="*/ 368 h 870"/>
                  <a:gd name="T50" fmla="*/ 257 w 373"/>
                  <a:gd name="T51" fmla="*/ 240 h 870"/>
                  <a:gd name="T52" fmla="*/ 251 w 373"/>
                  <a:gd name="T53" fmla="*/ 100 h 870"/>
                  <a:gd name="T54" fmla="*/ 257 w 373"/>
                  <a:gd name="T55" fmla="*/ 35 h 870"/>
                  <a:gd name="T56" fmla="*/ 280 w 373"/>
                  <a:gd name="T57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3" h="870">
                    <a:moveTo>
                      <a:pt x="280" y="0"/>
                    </a:moveTo>
                    <a:lnTo>
                      <a:pt x="332" y="0"/>
                    </a:lnTo>
                    <a:lnTo>
                      <a:pt x="350" y="35"/>
                    </a:lnTo>
                    <a:lnTo>
                      <a:pt x="361" y="112"/>
                    </a:lnTo>
                    <a:lnTo>
                      <a:pt x="350" y="193"/>
                    </a:lnTo>
                    <a:lnTo>
                      <a:pt x="321" y="356"/>
                    </a:lnTo>
                    <a:lnTo>
                      <a:pt x="326" y="426"/>
                    </a:lnTo>
                    <a:lnTo>
                      <a:pt x="361" y="566"/>
                    </a:lnTo>
                    <a:lnTo>
                      <a:pt x="373" y="665"/>
                    </a:lnTo>
                    <a:lnTo>
                      <a:pt x="373" y="742"/>
                    </a:lnTo>
                    <a:lnTo>
                      <a:pt x="356" y="759"/>
                    </a:lnTo>
                    <a:lnTo>
                      <a:pt x="303" y="771"/>
                    </a:lnTo>
                    <a:lnTo>
                      <a:pt x="232" y="788"/>
                    </a:lnTo>
                    <a:lnTo>
                      <a:pt x="163" y="823"/>
                    </a:lnTo>
                    <a:lnTo>
                      <a:pt x="93" y="870"/>
                    </a:lnTo>
                    <a:lnTo>
                      <a:pt x="64" y="870"/>
                    </a:lnTo>
                    <a:lnTo>
                      <a:pt x="0" y="818"/>
                    </a:lnTo>
                    <a:lnTo>
                      <a:pt x="6" y="794"/>
                    </a:lnTo>
                    <a:lnTo>
                      <a:pt x="87" y="759"/>
                    </a:lnTo>
                    <a:lnTo>
                      <a:pt x="227" y="724"/>
                    </a:lnTo>
                    <a:lnTo>
                      <a:pt x="292" y="700"/>
                    </a:lnTo>
                    <a:lnTo>
                      <a:pt x="303" y="677"/>
                    </a:lnTo>
                    <a:lnTo>
                      <a:pt x="303" y="578"/>
                    </a:lnTo>
                    <a:lnTo>
                      <a:pt x="280" y="450"/>
                    </a:lnTo>
                    <a:lnTo>
                      <a:pt x="268" y="368"/>
                    </a:lnTo>
                    <a:lnTo>
                      <a:pt x="257" y="240"/>
                    </a:lnTo>
                    <a:lnTo>
                      <a:pt x="251" y="100"/>
                    </a:lnTo>
                    <a:lnTo>
                      <a:pt x="257" y="35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2784" y="1621"/>
                <a:ext cx="612" cy="776"/>
              </a:xfrm>
              <a:custGeom>
                <a:avLst/>
                <a:gdLst>
                  <a:gd name="T0" fmla="*/ 326 w 612"/>
                  <a:gd name="T1" fmla="*/ 776 h 776"/>
                  <a:gd name="T2" fmla="*/ 355 w 612"/>
                  <a:gd name="T3" fmla="*/ 740 h 776"/>
                  <a:gd name="T4" fmla="*/ 344 w 612"/>
                  <a:gd name="T5" fmla="*/ 688 h 776"/>
                  <a:gd name="T6" fmla="*/ 321 w 612"/>
                  <a:gd name="T7" fmla="*/ 618 h 776"/>
                  <a:gd name="T8" fmla="*/ 232 w 612"/>
                  <a:gd name="T9" fmla="*/ 536 h 776"/>
                  <a:gd name="T10" fmla="*/ 145 w 612"/>
                  <a:gd name="T11" fmla="*/ 461 h 776"/>
                  <a:gd name="T12" fmla="*/ 104 w 612"/>
                  <a:gd name="T13" fmla="*/ 379 h 776"/>
                  <a:gd name="T14" fmla="*/ 87 w 612"/>
                  <a:gd name="T15" fmla="*/ 251 h 776"/>
                  <a:gd name="T16" fmla="*/ 186 w 612"/>
                  <a:gd name="T17" fmla="*/ 216 h 776"/>
                  <a:gd name="T18" fmla="*/ 344 w 612"/>
                  <a:gd name="T19" fmla="*/ 199 h 776"/>
                  <a:gd name="T20" fmla="*/ 408 w 612"/>
                  <a:gd name="T21" fmla="*/ 205 h 776"/>
                  <a:gd name="T22" fmla="*/ 425 w 612"/>
                  <a:gd name="T23" fmla="*/ 222 h 776"/>
                  <a:gd name="T24" fmla="*/ 454 w 612"/>
                  <a:gd name="T25" fmla="*/ 193 h 776"/>
                  <a:gd name="T26" fmla="*/ 443 w 612"/>
                  <a:gd name="T27" fmla="*/ 164 h 776"/>
                  <a:gd name="T28" fmla="*/ 460 w 612"/>
                  <a:gd name="T29" fmla="*/ 111 h 776"/>
                  <a:gd name="T30" fmla="*/ 507 w 612"/>
                  <a:gd name="T31" fmla="*/ 64 h 776"/>
                  <a:gd name="T32" fmla="*/ 542 w 612"/>
                  <a:gd name="T33" fmla="*/ 52 h 776"/>
                  <a:gd name="T34" fmla="*/ 588 w 612"/>
                  <a:gd name="T35" fmla="*/ 81 h 776"/>
                  <a:gd name="T36" fmla="*/ 612 w 612"/>
                  <a:gd name="T37" fmla="*/ 52 h 776"/>
                  <a:gd name="T38" fmla="*/ 571 w 612"/>
                  <a:gd name="T39" fmla="*/ 0 h 776"/>
                  <a:gd name="T40" fmla="*/ 518 w 612"/>
                  <a:gd name="T41" fmla="*/ 0 h 776"/>
                  <a:gd name="T42" fmla="*/ 454 w 612"/>
                  <a:gd name="T43" fmla="*/ 29 h 776"/>
                  <a:gd name="T44" fmla="*/ 414 w 612"/>
                  <a:gd name="T45" fmla="*/ 105 h 776"/>
                  <a:gd name="T46" fmla="*/ 361 w 612"/>
                  <a:gd name="T47" fmla="*/ 141 h 776"/>
                  <a:gd name="T48" fmla="*/ 280 w 612"/>
                  <a:gd name="T49" fmla="*/ 152 h 776"/>
                  <a:gd name="T50" fmla="*/ 133 w 612"/>
                  <a:gd name="T51" fmla="*/ 170 h 776"/>
                  <a:gd name="T52" fmla="*/ 17 w 612"/>
                  <a:gd name="T53" fmla="*/ 205 h 776"/>
                  <a:gd name="T54" fmla="*/ 0 w 612"/>
                  <a:gd name="T55" fmla="*/ 234 h 776"/>
                  <a:gd name="T56" fmla="*/ 11 w 612"/>
                  <a:gd name="T57" fmla="*/ 327 h 776"/>
                  <a:gd name="T58" fmla="*/ 52 w 612"/>
                  <a:gd name="T59" fmla="*/ 455 h 776"/>
                  <a:gd name="T60" fmla="*/ 110 w 612"/>
                  <a:gd name="T61" fmla="*/ 560 h 776"/>
                  <a:gd name="T62" fmla="*/ 168 w 612"/>
                  <a:gd name="T63" fmla="*/ 653 h 776"/>
                  <a:gd name="T64" fmla="*/ 221 w 612"/>
                  <a:gd name="T65" fmla="*/ 717 h 776"/>
                  <a:gd name="T66" fmla="*/ 274 w 612"/>
                  <a:gd name="T67" fmla="*/ 764 h 776"/>
                  <a:gd name="T68" fmla="*/ 326 w 612"/>
                  <a:gd name="T69" fmla="*/ 776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2" h="776">
                    <a:moveTo>
                      <a:pt x="326" y="776"/>
                    </a:moveTo>
                    <a:lnTo>
                      <a:pt x="355" y="740"/>
                    </a:lnTo>
                    <a:lnTo>
                      <a:pt x="344" y="688"/>
                    </a:lnTo>
                    <a:lnTo>
                      <a:pt x="321" y="618"/>
                    </a:lnTo>
                    <a:lnTo>
                      <a:pt x="232" y="536"/>
                    </a:lnTo>
                    <a:lnTo>
                      <a:pt x="145" y="461"/>
                    </a:lnTo>
                    <a:lnTo>
                      <a:pt x="104" y="379"/>
                    </a:lnTo>
                    <a:lnTo>
                      <a:pt x="87" y="251"/>
                    </a:lnTo>
                    <a:lnTo>
                      <a:pt x="186" y="216"/>
                    </a:lnTo>
                    <a:lnTo>
                      <a:pt x="344" y="199"/>
                    </a:lnTo>
                    <a:lnTo>
                      <a:pt x="408" y="205"/>
                    </a:lnTo>
                    <a:lnTo>
                      <a:pt x="425" y="222"/>
                    </a:lnTo>
                    <a:lnTo>
                      <a:pt x="454" y="193"/>
                    </a:lnTo>
                    <a:lnTo>
                      <a:pt x="443" y="164"/>
                    </a:lnTo>
                    <a:lnTo>
                      <a:pt x="460" y="111"/>
                    </a:lnTo>
                    <a:lnTo>
                      <a:pt x="507" y="64"/>
                    </a:lnTo>
                    <a:lnTo>
                      <a:pt x="542" y="52"/>
                    </a:lnTo>
                    <a:lnTo>
                      <a:pt x="588" y="81"/>
                    </a:lnTo>
                    <a:lnTo>
                      <a:pt x="612" y="52"/>
                    </a:lnTo>
                    <a:lnTo>
                      <a:pt x="571" y="0"/>
                    </a:lnTo>
                    <a:lnTo>
                      <a:pt x="518" y="0"/>
                    </a:lnTo>
                    <a:lnTo>
                      <a:pt x="454" y="29"/>
                    </a:lnTo>
                    <a:lnTo>
                      <a:pt x="414" y="105"/>
                    </a:lnTo>
                    <a:lnTo>
                      <a:pt x="361" y="141"/>
                    </a:lnTo>
                    <a:lnTo>
                      <a:pt x="280" y="152"/>
                    </a:lnTo>
                    <a:lnTo>
                      <a:pt x="133" y="170"/>
                    </a:lnTo>
                    <a:lnTo>
                      <a:pt x="17" y="205"/>
                    </a:lnTo>
                    <a:lnTo>
                      <a:pt x="0" y="234"/>
                    </a:lnTo>
                    <a:lnTo>
                      <a:pt x="11" y="327"/>
                    </a:lnTo>
                    <a:lnTo>
                      <a:pt x="52" y="455"/>
                    </a:lnTo>
                    <a:lnTo>
                      <a:pt x="110" y="560"/>
                    </a:lnTo>
                    <a:lnTo>
                      <a:pt x="168" y="653"/>
                    </a:lnTo>
                    <a:lnTo>
                      <a:pt x="221" y="717"/>
                    </a:lnTo>
                    <a:lnTo>
                      <a:pt x="274" y="764"/>
                    </a:lnTo>
                    <a:lnTo>
                      <a:pt x="326" y="7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</p:grpSp>
      <p:sp>
        <p:nvSpPr>
          <p:cNvPr id="17" name="Right Triangle 16"/>
          <p:cNvSpPr/>
          <p:nvPr/>
        </p:nvSpPr>
        <p:spPr>
          <a:xfrm rot="8091248">
            <a:off x="7587737" y="1315703"/>
            <a:ext cx="2715985" cy="263403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112" name="Picture 16" descr="C:\Users\Chaig\AppData\Local\Microsoft\Windows\Temporary Internet Files\Content.IE5\ZO9KRRFT\MC90007871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49" y="3103750"/>
            <a:ext cx="494617" cy="98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Chaig\AppData\Local\Microsoft\Windows\Temporary Internet Files\Content.IE5\W9STMG3H\MC9003201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02" y="3714332"/>
            <a:ext cx="1127798" cy="145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Chaig\AppData\Local\Microsoft\Windows\Temporary Internet Files\Content.IE5\QD0O2144\MP90044858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4" b="98212" l="606" r="99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775" y="5334274"/>
            <a:ext cx="1253215" cy="138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C:\Users\Chaig\AppData\Local\Microsoft\Windows\Temporary Internet Files\Content.IE5\W9STMG3H\MC900113476[1].wm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05"/>
          <a:stretch/>
        </p:blipFill>
        <p:spPr bwMode="auto">
          <a:xfrm rot="20952173">
            <a:off x="8755858" y="5738210"/>
            <a:ext cx="484850" cy="78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haig\AppData\Local\Microsoft\Windows\Temporary Internet Files\Content.IE5\9JJFLMPB\MC900057021[1].wm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0"/>
          <a:stretch/>
        </p:blipFill>
        <p:spPr bwMode="auto">
          <a:xfrm rot="808343">
            <a:off x="8317922" y="4481378"/>
            <a:ext cx="560526" cy="64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2514600" y="4876800"/>
            <a:ext cx="4267200" cy="18256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PUT ON CLOTHES THAT HAVE BEEN IN THE DRYER FOR 1.5 HOURS (OR DRIED AND SEALED IN BAGS)</a:t>
            </a:r>
          </a:p>
          <a:p>
            <a:r>
              <a:rPr lang="en-US" sz="2800" dirty="0" smtClean="0"/>
              <a:t>IMMEDIATELY LEAVE YOUR HOUSE (DO NOT SIT DOWN)</a:t>
            </a:r>
            <a:endParaRPr lang="en-CA" sz="2800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590800" y="1219200"/>
            <a:ext cx="4648199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BRUSH OFF BEFORE ENTERING</a:t>
            </a:r>
          </a:p>
          <a:p>
            <a:r>
              <a:rPr lang="en-US" sz="2800" dirty="0" smtClean="0"/>
              <a:t>SIT ON WOOD OR PLASTIC CHAIR (NOT SOFT CHAIR)</a:t>
            </a:r>
          </a:p>
          <a:p>
            <a:r>
              <a:rPr lang="en-US" sz="2800" dirty="0" smtClean="0"/>
              <a:t>DO NOT PUT PURSE/BAG ON CARPET OR COUCH</a:t>
            </a:r>
          </a:p>
          <a:p>
            <a:r>
              <a:rPr lang="en-US" sz="2800" dirty="0" smtClean="0"/>
              <a:t>DO NOT SLEEP OVER</a:t>
            </a:r>
          </a:p>
          <a:p>
            <a:endParaRPr lang="en-US" sz="2800" dirty="0" smtClean="0"/>
          </a:p>
          <a:p>
            <a:endParaRPr lang="en-CA" sz="2800" dirty="0"/>
          </a:p>
        </p:txBody>
      </p:sp>
      <p:pic>
        <p:nvPicPr>
          <p:cNvPr id="2050" name="Picture 2" descr="C:\Users\Chaig\AppData\Local\Microsoft\Windows\Temporary Internet Files\Content.IE5\VS2BTW4I\MC900239495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28" y="4172555"/>
            <a:ext cx="1143466" cy="116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haig\AppData\Local\Microsoft\Windows\Temporary Internet Files\Content.IE5\W9STMG3H\MC90038383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6" y="5410200"/>
            <a:ext cx="824515" cy="116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&quot;No&quot; Symbol 6"/>
          <p:cNvSpPr/>
          <p:nvPr/>
        </p:nvSpPr>
        <p:spPr>
          <a:xfrm>
            <a:off x="-6334" y="4016988"/>
            <a:ext cx="1295400" cy="1371600"/>
          </a:xfrm>
          <a:prstGeom prst="noSmoking">
            <a:avLst>
              <a:gd name="adj" fmla="val 495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-152400" y="5257800"/>
            <a:ext cx="1371600" cy="1447800"/>
          </a:xfrm>
          <a:prstGeom prst="donut">
            <a:avLst>
              <a:gd name="adj" fmla="val 56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pic>
        <p:nvPicPr>
          <p:cNvPr id="28" name="Picture 27" descr="C:\Users\Chaig\AppData\Local\Microsoft\Windows\Temporary Internet Files\Content.IE5\RLKZSUGV\MC900356901[1].wmf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0600"/>
            <a:ext cx="1095375" cy="184975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Content Placeholder 2"/>
          <p:cNvSpPr txBox="1">
            <a:spLocks/>
          </p:cNvSpPr>
          <p:nvPr/>
        </p:nvSpPr>
        <p:spPr>
          <a:xfrm>
            <a:off x="2514600" y="3048000"/>
            <a:ext cx="4530725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VACUUM AFTER GUESTS HAVE LEFT</a:t>
            </a:r>
          </a:p>
          <a:p>
            <a:r>
              <a:rPr lang="en-US" sz="2400" dirty="0" smtClean="0"/>
              <a:t>CLEAN BEDDING (if they slept over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PUT </a:t>
            </a:r>
            <a:r>
              <a:rPr lang="en-US" sz="2400" dirty="0" smtClean="0"/>
              <a:t>CLOTHES IN DRYER IMMEDIATELY WHEN YOU GET HOME FROM VISITING </a:t>
            </a:r>
          </a:p>
          <a:p>
            <a:endParaRPr lang="en-US" sz="2800" dirty="0" smtClean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970068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989 -0.00926 L -0.05938 0.00787 C -0.07396 0.01088 -0.09375 0.02083 -0.11268 0.03472 C -0.13507 0.05093 -0.15104 0.06667 -0.16111 0.08148 L -0.2099 0.15 " pathEditMode="relative" rAng="9096419" ptsTypes="FffFF">
                                      <p:cBhvr>
                                        <p:cTn id="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4" y="62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25903 0.00787 L -0.19202 0.04792 C -0.17795 0.05694 -0.15695 0.06181 -0.13507 0.06181 C -0.11007 0.06181 -0.09011 0.05694 -0.07604 0.04792 L -0.00903 0.00787 " pathEditMode="relative" rAng="0" ptsTypes="FffFF">
                                      <p:cBhvr>
                                        <p:cTn id="12" dur="1000" spd="-100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88889E-6 4.81481E-6 L -0.26284 0.0493 C -0.38211 0.07222 -0.53923 -0.01065 -0.54861 -0.10047 L -0.56805 -0.3007 " pathEditMode="relative" rAng="10322129" ptsTypes="FfFF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2" y="-1497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7" grpId="0" animBg="1"/>
      <p:bldP spid="8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OPTIONS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FUMIGATION (CHEMICAL SPRAYING):</a:t>
            </a:r>
          </a:p>
          <a:p>
            <a:pPr lvl="1"/>
            <a:r>
              <a:rPr lang="en-US" dirty="0" smtClean="0"/>
              <a:t>Professionals spray chemicals (2x) to kill bed bugs</a:t>
            </a:r>
          </a:p>
          <a:p>
            <a:pPr lvl="1"/>
            <a:r>
              <a:rPr lang="en-US" dirty="0" smtClean="0"/>
              <a:t>Arranged by landlord or tenant/home-owner</a:t>
            </a:r>
          </a:p>
          <a:p>
            <a:pPr lvl="1"/>
            <a:r>
              <a:rPr lang="en-US" dirty="0" smtClean="0"/>
              <a:t>Cost = $300 - $600</a:t>
            </a:r>
          </a:p>
          <a:p>
            <a:r>
              <a:rPr lang="en-US" dirty="0" smtClean="0"/>
              <a:t>HEAT TREATMENT</a:t>
            </a:r>
          </a:p>
          <a:p>
            <a:pPr lvl="1"/>
            <a:r>
              <a:rPr lang="en-US" dirty="0" smtClean="0"/>
              <a:t>Uses heat to kill bed bugs and eggs</a:t>
            </a:r>
          </a:p>
          <a:p>
            <a:pPr lvl="1"/>
            <a:r>
              <a:rPr lang="en-US" dirty="0" smtClean="0"/>
              <a:t>LFS-IS has rented 3 machines</a:t>
            </a:r>
          </a:p>
          <a:p>
            <a:pPr lvl="1"/>
            <a:r>
              <a:rPr lang="en-US" dirty="0" smtClean="0"/>
              <a:t>Cost = higher utility bill and extensive preparation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576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Chaig\AppData\Local\Microsoft\Windows\Temporary Internet Files\Content.IE5\766DNN2G\MC900023537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914400"/>
            <a:ext cx="1720850" cy="1271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577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BED BUGS!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WHAT are BED BUGS?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dirty="0" smtClean="0"/>
              <a:t>WHERE are they?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dirty="0" smtClean="0"/>
              <a:t>HOW do I know?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dirty="0" smtClean="0"/>
              <a:t>HOW they SPREAD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dirty="0" smtClean="0"/>
              <a:t>CONSEQUENCES</a:t>
            </a:r>
          </a:p>
          <a:p>
            <a:pPr algn="ctr"/>
            <a:endParaRPr lang="en-US" sz="1500" dirty="0" smtClean="0"/>
          </a:p>
          <a:p>
            <a:pPr algn="ctr"/>
            <a:r>
              <a:rPr lang="en-US" dirty="0" smtClean="0"/>
              <a:t>WHAT TO DO?!?!</a:t>
            </a:r>
            <a:endParaRPr lang="en-CA" dirty="0"/>
          </a:p>
        </p:txBody>
      </p:sp>
      <p:pic>
        <p:nvPicPr>
          <p:cNvPr id="4" name="Picture 2" descr="http://bedbugshamilton.ca/blog/wp-content/uploads/2013/05/bed_bugs_lin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317" b="85258" l="7500" r="45500">
                        <a14:foregroundMark x1="31500" y1="78624" x2="31500" y2="78624"/>
                        <a14:foregroundMark x1="40000" y1="78870" x2="40000" y2="78870"/>
                        <a14:foregroundMark x1="28833" y1="81572" x2="28833" y2="81572"/>
                        <a14:foregroundMark x1="18833" y1="57985" x2="18833" y2="57985"/>
                        <a14:foregroundMark x1="18500" y1="59459" x2="18500" y2="59459"/>
                        <a14:foregroundMark x1="18500" y1="59459" x2="18500" y2="59459"/>
                        <a14:foregroundMark x1="14000" y1="61671" x2="14000" y2="61671"/>
                        <a14:foregroundMark x1="12500" y1="76413" x2="12500" y2="76413"/>
                        <a14:foregroundMark x1="30333" y1="78378" x2="30333" y2="78378"/>
                        <a14:backgroundMark x1="23167" y1="72482" x2="23167" y2="72482"/>
                        <a14:backgroundMark x1="26333" y1="75921" x2="26333" y2="75921"/>
                        <a14:backgroundMark x1="30667" y1="77396" x2="30667" y2="77396"/>
                        <a14:backgroundMark x1="33833" y1="77396" x2="33833" y2="77396"/>
                        <a14:backgroundMark x1="36167" y1="76658" x2="36167" y2="76658"/>
                        <a14:backgroundMark x1="31167" y1="77396" x2="31167" y2="77396"/>
                        <a14:backgroundMark x1="30000" y1="76904" x2="30000" y2="76904"/>
                        <a14:backgroundMark x1="32333" y1="77396" x2="32333" y2="7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34" t="53241" r="55171" b="14928"/>
          <a:stretch/>
        </p:blipFill>
        <p:spPr bwMode="auto">
          <a:xfrm rot="14876797">
            <a:off x="7475250" y="5144984"/>
            <a:ext cx="1914525" cy="114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bedbugshamilton.ca/blog/wp-content/uploads/2013/05/bed_bugs_lin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317" b="85258" l="7500" r="45500">
                        <a14:foregroundMark x1="31500" y1="78624" x2="31500" y2="78624"/>
                        <a14:foregroundMark x1="40000" y1="78870" x2="40000" y2="78870"/>
                        <a14:foregroundMark x1="28833" y1="81572" x2="28833" y2="81572"/>
                        <a14:foregroundMark x1="18833" y1="57985" x2="18833" y2="57985"/>
                        <a14:foregroundMark x1="18500" y1="59459" x2="18500" y2="59459"/>
                        <a14:foregroundMark x1="18500" y1="59459" x2="18500" y2="59459"/>
                        <a14:foregroundMark x1="14000" y1="61671" x2="14000" y2="61671"/>
                        <a14:foregroundMark x1="12500" y1="76413" x2="12500" y2="76413"/>
                        <a14:foregroundMark x1="30333" y1="78378" x2="30333" y2="78378"/>
                        <a14:backgroundMark x1="23167" y1="72482" x2="23167" y2="72482"/>
                        <a14:backgroundMark x1="26333" y1="75921" x2="26333" y2="75921"/>
                        <a14:backgroundMark x1="30667" y1="77396" x2="30667" y2="77396"/>
                        <a14:backgroundMark x1="33833" y1="77396" x2="33833" y2="77396"/>
                        <a14:backgroundMark x1="36167" y1="76658" x2="36167" y2="76658"/>
                        <a14:backgroundMark x1="31167" y1="77396" x2="31167" y2="77396"/>
                        <a14:backgroundMark x1="30000" y1="76904" x2="30000" y2="76904"/>
                        <a14:backgroundMark x1="32333" y1="77396" x2="32333" y2="7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34" t="53241" r="55171" b="14928"/>
          <a:stretch/>
        </p:blipFill>
        <p:spPr bwMode="auto">
          <a:xfrm rot="14876797">
            <a:off x="-957264" y="685800"/>
            <a:ext cx="1914525" cy="114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bedbugshamilton.ca/blog/wp-content/uploads/2013/05/bed_bugs_line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317" b="85258" l="7500" r="45500">
                        <a14:foregroundMark x1="31500" y1="78624" x2="31500" y2="78624"/>
                        <a14:foregroundMark x1="40000" y1="78870" x2="40000" y2="78870"/>
                        <a14:foregroundMark x1="28833" y1="81572" x2="28833" y2="81572"/>
                        <a14:foregroundMark x1="18833" y1="57985" x2="18833" y2="57985"/>
                        <a14:foregroundMark x1="18500" y1="59459" x2="18500" y2="59459"/>
                        <a14:foregroundMark x1="18500" y1="59459" x2="18500" y2="59459"/>
                        <a14:foregroundMark x1="14000" y1="61671" x2="14000" y2="61671"/>
                        <a14:foregroundMark x1="12500" y1="76413" x2="12500" y2="76413"/>
                        <a14:foregroundMark x1="30333" y1="78378" x2="30333" y2="78378"/>
                        <a14:backgroundMark x1="23167" y1="72482" x2="23167" y2="72482"/>
                        <a14:backgroundMark x1="26333" y1="75921" x2="26333" y2="75921"/>
                        <a14:backgroundMark x1="30667" y1="77396" x2="30667" y2="77396"/>
                        <a14:backgroundMark x1="33833" y1="77396" x2="33833" y2="77396"/>
                        <a14:backgroundMark x1="36167" y1="76658" x2="36167" y2="76658"/>
                        <a14:backgroundMark x1="31167" y1="77396" x2="31167" y2="77396"/>
                        <a14:backgroundMark x1="30000" y1="76904" x2="30000" y2="76904"/>
                        <a14:backgroundMark x1="32333" y1="77396" x2="32333" y2="7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34" t="53241" r="55171" b="14928"/>
          <a:stretch/>
        </p:blipFill>
        <p:spPr bwMode="auto">
          <a:xfrm rot="3026086">
            <a:off x="651865" y="5575904"/>
            <a:ext cx="872795" cy="5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946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ME?!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/>
              <a:t>Bed bugs can happen to </a:t>
            </a:r>
            <a:r>
              <a:rPr lang="en-US" b="1" u="sng" dirty="0" smtClean="0"/>
              <a:t>ANYONE</a:t>
            </a:r>
          </a:p>
          <a:p>
            <a:endParaRPr lang="en-US" sz="1800" b="1" u="sng" dirty="0"/>
          </a:p>
          <a:p>
            <a:pPr lvl="1"/>
            <a:r>
              <a:rPr lang="en-US" dirty="0"/>
              <a:t>Does </a:t>
            </a:r>
            <a:r>
              <a:rPr lang="en-US" b="1" u="sng" dirty="0"/>
              <a:t>not</a:t>
            </a:r>
            <a:r>
              <a:rPr lang="en-US" dirty="0"/>
              <a:t> matter who you are, what you do, where you are from or how </a:t>
            </a:r>
            <a:r>
              <a:rPr lang="en-US" u="sng" dirty="0"/>
              <a:t>CLEAN</a:t>
            </a:r>
            <a:r>
              <a:rPr lang="en-US" dirty="0"/>
              <a:t> your house is</a:t>
            </a:r>
          </a:p>
          <a:p>
            <a:pPr lvl="1"/>
            <a:r>
              <a:rPr lang="en-US" dirty="0"/>
              <a:t>They can travel </a:t>
            </a:r>
            <a:r>
              <a:rPr lang="en-US" dirty="0" smtClean="0"/>
              <a:t>on people and things you take with you, but they like to live near where you sleep</a:t>
            </a:r>
          </a:p>
          <a:p>
            <a:pPr lvl="1"/>
            <a:endParaRPr lang="en-US" sz="1200" dirty="0"/>
          </a:p>
          <a:p>
            <a:r>
              <a:rPr lang="en-US" dirty="0" smtClean="0"/>
              <a:t>NOT </a:t>
            </a:r>
            <a:r>
              <a:rPr lang="en-US" dirty="0"/>
              <a:t>SHAMEFUL </a:t>
            </a:r>
            <a:r>
              <a:rPr lang="en-US" dirty="0" smtClean="0"/>
              <a:t>and WE ALL MUST WORK TOGETHER</a:t>
            </a:r>
            <a:endParaRPr lang="en-US" dirty="0"/>
          </a:p>
          <a:p>
            <a:endParaRPr lang="en-CA" dirty="0"/>
          </a:p>
        </p:txBody>
      </p:sp>
      <p:pic>
        <p:nvPicPr>
          <p:cNvPr id="1026" name="Picture 2" descr="C:\Users\Chaig\AppData\Local\Microsoft\Windows\Temporary Internet Files\Content.IE5\9JJFLMPB\MC90007873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76200"/>
            <a:ext cx="100616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aig\AppData\Local\Microsoft\Windows\Temporary Internet Files\Content.IE5\RLKZSUGV\MC90007874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181600"/>
            <a:ext cx="328999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205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WHAT ARE BED BUGS?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885" y="1219200"/>
            <a:ext cx="8229600" cy="4525963"/>
          </a:xfrm>
        </p:spPr>
        <p:txBody>
          <a:bodyPr/>
          <a:lstStyle/>
          <a:p>
            <a:r>
              <a:rPr lang="en-US" dirty="0" smtClean="0"/>
              <a:t>BUGS that feed on human’s blood but do NOT live </a:t>
            </a:r>
            <a:r>
              <a:rPr lang="en-US" u="sng" dirty="0" smtClean="0"/>
              <a:t>on</a:t>
            </a:r>
            <a:r>
              <a:rPr lang="en-US" dirty="0" smtClean="0"/>
              <a:t> people</a:t>
            </a:r>
          </a:p>
          <a:p>
            <a:r>
              <a:rPr lang="en-US" dirty="0" smtClean="0"/>
              <a:t>When bite they inject an anesthetic so you don’t feel pain when they bite</a:t>
            </a:r>
          </a:p>
          <a:p>
            <a:r>
              <a:rPr lang="en-US" dirty="0" smtClean="0"/>
              <a:t>Most people will get itchy red bumps but some do not react to the bite</a:t>
            </a:r>
          </a:p>
          <a:p>
            <a:pPr marL="457200" lvl="1" indent="0">
              <a:buNone/>
            </a:pPr>
            <a:r>
              <a:rPr lang="en-US" dirty="0"/>
              <a:t>(</a:t>
            </a:r>
            <a:r>
              <a:rPr lang="en-US" dirty="0" smtClean="0"/>
              <a:t>might not know that they have a bed bug problem!)</a:t>
            </a:r>
            <a:endParaRPr lang="en-CA" dirty="0"/>
          </a:p>
        </p:txBody>
      </p:sp>
      <p:pic>
        <p:nvPicPr>
          <p:cNvPr id="4" name="Picture 2" descr="http://bedbugshamilton.ca/blog/wp-content/uploads/2013/05/bed_bugs_lin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317" b="85258" l="7500" r="45500">
                        <a14:foregroundMark x1="31500" y1="78624" x2="31500" y2="78624"/>
                        <a14:foregroundMark x1="40000" y1="78870" x2="40000" y2="78870"/>
                        <a14:foregroundMark x1="28833" y1="81572" x2="28833" y2="81572"/>
                        <a14:foregroundMark x1="18833" y1="57985" x2="18833" y2="57985"/>
                        <a14:foregroundMark x1="18500" y1="59459" x2="18500" y2="59459"/>
                        <a14:foregroundMark x1="18500" y1="59459" x2="18500" y2="59459"/>
                        <a14:foregroundMark x1="14000" y1="61671" x2="14000" y2="61671"/>
                        <a14:foregroundMark x1="12500" y1="76413" x2="12500" y2="76413"/>
                        <a14:foregroundMark x1="30333" y1="78378" x2="30333" y2="78378"/>
                        <a14:backgroundMark x1="23167" y1="72482" x2="23167" y2="72482"/>
                        <a14:backgroundMark x1="26333" y1="75921" x2="26333" y2="75921"/>
                        <a14:backgroundMark x1="30667" y1="77396" x2="30667" y2="77396"/>
                        <a14:backgroundMark x1="33833" y1="77396" x2="33833" y2="77396"/>
                        <a14:backgroundMark x1="36167" y1="76658" x2="36167" y2="76658"/>
                        <a14:backgroundMark x1="31167" y1="77396" x2="31167" y2="77396"/>
                        <a14:backgroundMark x1="30000" y1="76904" x2="30000" y2="76904"/>
                        <a14:backgroundMark x1="32333" y1="77396" x2="32333" y2="7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34" t="53241" r="55171" b="14928"/>
          <a:stretch/>
        </p:blipFill>
        <p:spPr bwMode="auto">
          <a:xfrm rot="2364722">
            <a:off x="8232812" y="109535"/>
            <a:ext cx="1049346" cy="62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bedbugshamilton.ca/blog/wp-content/uploads/2013/05/bed_bugs_lin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317" b="85258" l="7500" r="45500">
                        <a14:foregroundMark x1="31500" y1="78624" x2="31500" y2="78624"/>
                        <a14:foregroundMark x1="40000" y1="78870" x2="40000" y2="78870"/>
                        <a14:foregroundMark x1="28833" y1="81572" x2="28833" y2="81572"/>
                        <a14:foregroundMark x1="18833" y1="57985" x2="18833" y2="57985"/>
                        <a14:foregroundMark x1="18500" y1="59459" x2="18500" y2="59459"/>
                        <a14:foregroundMark x1="18500" y1="59459" x2="18500" y2="59459"/>
                        <a14:foregroundMark x1="14000" y1="61671" x2="14000" y2="61671"/>
                        <a14:foregroundMark x1="12500" y1="76413" x2="12500" y2="76413"/>
                        <a14:foregroundMark x1="30333" y1="78378" x2="30333" y2="78378"/>
                        <a14:backgroundMark x1="23167" y1="72482" x2="23167" y2="72482"/>
                        <a14:backgroundMark x1="26333" y1="75921" x2="26333" y2="75921"/>
                        <a14:backgroundMark x1="30667" y1="77396" x2="30667" y2="77396"/>
                        <a14:backgroundMark x1="33833" y1="77396" x2="33833" y2="77396"/>
                        <a14:backgroundMark x1="36167" y1="76658" x2="36167" y2="76658"/>
                        <a14:backgroundMark x1="31167" y1="77396" x2="31167" y2="77396"/>
                        <a14:backgroundMark x1="30000" y1="76904" x2="30000" y2="76904"/>
                        <a14:backgroundMark x1="32333" y1="77396" x2="32333" y2="7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34" t="53241" r="55171" b="14928"/>
          <a:stretch/>
        </p:blipFill>
        <p:spPr bwMode="auto">
          <a:xfrm rot="7613638">
            <a:off x="1146213" y="6357935"/>
            <a:ext cx="1049346" cy="62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bedbugcertified.com/wp-content/uploads/2010/05/bed-bug-bites-ar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997597"/>
            <a:ext cx="3019795" cy="161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haig\AppData\Local\Microsoft\Windows\Temporary Internet Files\Content.IE5\QD0O2144\MC90034042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2509114"/>
            <a:ext cx="398221" cy="91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97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analyzes,analyzing,cartoons,examines,examining,households,magnifiers,magnifying glasses,persons,Screen Bean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6"/>
            <a:ext cx="1497012" cy="14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TO LOOK FOR: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73674"/>
            <a:ext cx="8229600" cy="532712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BUGS				</a:t>
            </a:r>
            <a:r>
              <a:rPr lang="en-US" sz="2000" i="1" dirty="0" smtClean="0"/>
              <a:t>[DON’T SQUISH! FLUSH!]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BITES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BLOOD (BED BUG POOP!)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2" descr="http://bedbugshamilton.ca/blog/wp-content/uploads/2013/05/bed_bugs_line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17" b="85258" l="7500" r="45500">
                        <a14:foregroundMark x1="31500" y1="78624" x2="31500" y2="78624"/>
                        <a14:foregroundMark x1="40000" y1="78870" x2="40000" y2="78870"/>
                        <a14:foregroundMark x1="28833" y1="81572" x2="28833" y2="81572"/>
                        <a14:foregroundMark x1="18833" y1="57985" x2="18833" y2="57985"/>
                        <a14:foregroundMark x1="18500" y1="59459" x2="18500" y2="59459"/>
                        <a14:foregroundMark x1="18500" y1="59459" x2="18500" y2="59459"/>
                        <a14:foregroundMark x1="14000" y1="61671" x2="14000" y2="61671"/>
                        <a14:foregroundMark x1="12500" y1="76413" x2="12500" y2="76413"/>
                        <a14:foregroundMark x1="30333" y1="78378" x2="30333" y2="78378"/>
                        <a14:backgroundMark x1="23167" y1="72482" x2="23167" y2="72482"/>
                        <a14:backgroundMark x1="26333" y1="75921" x2="26333" y2="75921"/>
                        <a14:backgroundMark x1="30667" y1="77396" x2="30667" y2="77396"/>
                        <a14:backgroundMark x1="33833" y1="77396" x2="33833" y2="77396"/>
                        <a14:backgroundMark x1="36167" y1="76658" x2="36167" y2="76658"/>
                        <a14:backgroundMark x1="31167" y1="77396" x2="31167" y2="77396"/>
                        <a14:backgroundMark x1="30000" y1="76904" x2="30000" y2="76904"/>
                        <a14:backgroundMark x1="32333" y1="77396" x2="32333" y2="7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34" t="53241" r="55171" b="14928"/>
          <a:stretch/>
        </p:blipFill>
        <p:spPr bwMode="auto">
          <a:xfrm rot="2364722">
            <a:off x="1946407" y="1023935"/>
            <a:ext cx="1049346" cy="62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bedbugreports.com/images/pics/babywithbedbugbit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0" r="10865" b="7165"/>
          <a:stretch/>
        </p:blipFill>
        <p:spPr bwMode="auto">
          <a:xfrm>
            <a:off x="3886200" y="2413517"/>
            <a:ext cx="1715517" cy="223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bedbugcertified.com/wp-content/uploads/2010/05/bed-bug-bites-ar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27314"/>
            <a:ext cx="3019795" cy="161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s://www.extension.org/sites/default/files/w/5/5b/bed_bugs_2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3" r="14338" b="30392"/>
          <a:stretch/>
        </p:blipFill>
        <p:spPr bwMode="auto">
          <a:xfrm>
            <a:off x="3119032" y="1182436"/>
            <a:ext cx="1066800" cy="1057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http://www.atlanticpestsolutions.net/wp-content/uploads/2011/10/bed-bug-mattress-300x204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0" t="16352" b="19720"/>
          <a:stretch/>
        </p:blipFill>
        <p:spPr bwMode="auto">
          <a:xfrm>
            <a:off x="5371020" y="5078819"/>
            <a:ext cx="26670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easyonearthpestcontrol.com.au/wp-content/uploads/2014/01/How-To-Rid-Bed-Bugs_07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9" t="6670" r="13296" b="4890"/>
          <a:stretch/>
        </p:blipFill>
        <p:spPr bwMode="auto">
          <a:xfrm>
            <a:off x="6739962" y="2819400"/>
            <a:ext cx="201625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414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WHERE?!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525963"/>
          </a:xfrm>
        </p:spPr>
        <p:txBody>
          <a:bodyPr/>
          <a:lstStyle/>
          <a:p>
            <a:r>
              <a:rPr lang="en-US" dirty="0" smtClean="0"/>
              <a:t>BED BUGS want to stay near YOU</a:t>
            </a:r>
          </a:p>
          <a:p>
            <a:r>
              <a:rPr lang="en-US" dirty="0" smtClean="0"/>
              <a:t>They LIVE near beds, couches and comfy chairs </a:t>
            </a:r>
            <a:r>
              <a:rPr lang="en-US" sz="2800" dirty="0" smtClean="0"/>
              <a:t>(where people sleep or sit for a long time)</a:t>
            </a:r>
          </a:p>
          <a:p>
            <a:r>
              <a:rPr lang="en-US" dirty="0" smtClean="0"/>
              <a:t>They can HIDE in VERY SMALL CRACKS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03" y="3993006"/>
            <a:ext cx="3511697" cy="263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91568"/>
            <a:ext cx="3511699" cy="263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68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WHERE TO LOOK</a:t>
            </a:r>
            <a:endParaRPr lang="en-CA" dirty="0"/>
          </a:p>
        </p:txBody>
      </p:sp>
      <p:pic>
        <p:nvPicPr>
          <p:cNvPr id="4" name="Picture 5" descr="http://www.domyownpestcontrol.com/images/room_diagr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6362700" cy="56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57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Chaig\AppData\Local\Microsoft\Windows\Temporary Internet Files\Content.IE5\ZO9KRRFT\MC90021517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25635"/>
            <a:ext cx="3524816" cy="199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THEY SPREAD?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429227"/>
          </a:xfrm>
        </p:spPr>
        <p:txBody>
          <a:bodyPr>
            <a:normAutofit/>
          </a:bodyPr>
          <a:lstStyle/>
          <a:p>
            <a:r>
              <a:rPr lang="en-US" dirty="0" smtClean="0"/>
              <a:t>BED BUGS can get in clothes, bags and shoes and move with PEOPLE</a:t>
            </a:r>
          </a:p>
          <a:p>
            <a:r>
              <a:rPr lang="en-US" dirty="0" smtClean="0"/>
              <a:t>They are SMALL and REALLY GOOD AT HIDING</a:t>
            </a:r>
            <a:endParaRPr lang="en-CA" dirty="0"/>
          </a:p>
        </p:txBody>
      </p:sp>
      <p:pic>
        <p:nvPicPr>
          <p:cNvPr id="3074" name="Picture 2" descr="C:\Users\Chaig\AppData\Local\Microsoft\Windows\Temporary Internet Files\Content.IE5\W9STMG3H\MC9000787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600" y="3886200"/>
            <a:ext cx="159025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bedbugshamilton.ca/blog/wp-content/uploads/2013/05/bed_bugs_line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317" b="85258" l="7500" r="45500">
                        <a14:foregroundMark x1="31500" y1="78624" x2="31500" y2="78624"/>
                        <a14:foregroundMark x1="40000" y1="78870" x2="40000" y2="78870"/>
                        <a14:foregroundMark x1="28833" y1="81572" x2="28833" y2="81572"/>
                        <a14:foregroundMark x1="18833" y1="57985" x2="18833" y2="57985"/>
                        <a14:foregroundMark x1="18500" y1="59459" x2="18500" y2="59459"/>
                        <a14:foregroundMark x1="18500" y1="59459" x2="18500" y2="59459"/>
                        <a14:foregroundMark x1="14000" y1="61671" x2="14000" y2="61671"/>
                        <a14:foregroundMark x1="12500" y1="76413" x2="12500" y2="76413"/>
                        <a14:foregroundMark x1="30333" y1="78378" x2="30333" y2="78378"/>
                        <a14:backgroundMark x1="23167" y1="72482" x2="23167" y2="72482"/>
                        <a14:backgroundMark x1="26333" y1="75921" x2="26333" y2="75921"/>
                        <a14:backgroundMark x1="30667" y1="77396" x2="30667" y2="77396"/>
                        <a14:backgroundMark x1="33833" y1="77396" x2="33833" y2="77396"/>
                        <a14:backgroundMark x1="36167" y1="76658" x2="36167" y2="76658"/>
                        <a14:backgroundMark x1="31167" y1="77396" x2="31167" y2="77396"/>
                        <a14:backgroundMark x1="30000" y1="76904" x2="30000" y2="76904"/>
                        <a14:backgroundMark x1="32333" y1="77396" x2="32333" y2="7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34" t="53241" r="55171" b="14928"/>
          <a:stretch/>
        </p:blipFill>
        <p:spPr bwMode="auto">
          <a:xfrm rot="14876797">
            <a:off x="6034062" y="5368379"/>
            <a:ext cx="222297" cy="13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haig\AppData\Local\Microsoft\Windows\Temporary Internet Files\Content.IE5\VS2BTW4I\MC900431608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714" y="502942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18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67106E-6 L 0.91302 -0.0055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42" y="-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39 -0.01458 L 0.06996 -0.04884 C 0.06406 -0.05648 0.05538 -0.06088 0.04635 -0.06088 C 0.03611 -0.06088 0.02795 -0.05648 0.02205 -0.04884 L -0.00556 -0.01458 " pathEditMode="relative" rAng="10800000" ptsTypes="FffFF">
                                      <p:cBhvr>
                                        <p:cTn id="16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-231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CONSEQUENCES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HEALTH</a:t>
            </a:r>
          </a:p>
          <a:p>
            <a:pPr lvl="1"/>
            <a:r>
              <a:rPr lang="en-US" dirty="0" smtClean="0"/>
              <a:t>Bed bugs do </a:t>
            </a:r>
            <a:r>
              <a:rPr lang="en-US" b="1" dirty="0" smtClean="0"/>
              <a:t>not</a:t>
            </a:r>
            <a:r>
              <a:rPr lang="en-US" dirty="0" smtClean="0"/>
              <a:t> carry diseases</a:t>
            </a:r>
          </a:p>
          <a:p>
            <a:pPr lvl="1"/>
            <a:r>
              <a:rPr lang="en-US" dirty="0" smtClean="0"/>
              <a:t>Bites can become infected when scratched</a:t>
            </a:r>
          </a:p>
          <a:p>
            <a:pPr lvl="1"/>
            <a:r>
              <a:rPr lang="en-US" dirty="0" smtClean="0"/>
              <a:t>Anxiety and poor sleep</a:t>
            </a:r>
          </a:p>
          <a:p>
            <a:r>
              <a:rPr lang="en-US" dirty="0" smtClean="0"/>
              <a:t>LANDLORD</a:t>
            </a:r>
          </a:p>
          <a:p>
            <a:pPr lvl="1"/>
            <a:r>
              <a:rPr lang="en-US" dirty="0" smtClean="0"/>
              <a:t>If a tenant does not follow landlord’s instructions there could be consequences including paying for treatment and eviction</a:t>
            </a:r>
          </a:p>
          <a:p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Some important in-home services could stop if bed bugs are not treated (like homecare, Parents as Teacher,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CA" dirty="0"/>
          </a:p>
        </p:txBody>
      </p:sp>
      <p:pic>
        <p:nvPicPr>
          <p:cNvPr id="3074" name="Picture 2" descr="C:\Users\Chaig\AppData\Local\Microsoft\Windows\Temporary Internet Files\Content.IE5\4USGD6LR\MC9000787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05000"/>
            <a:ext cx="1046607" cy="154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060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591</Words>
  <Application>Microsoft Macintosh PowerPoint</Application>
  <PresentationFormat>On-screen Show (4:3)</PresentationFormat>
  <Paragraphs>93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BED BUGS!</vt:lpstr>
      <vt:lpstr>BED BUGS!</vt:lpstr>
      <vt:lpstr>WHY ME?!</vt:lpstr>
      <vt:lpstr>WHAT ARE BED BUGS?</vt:lpstr>
      <vt:lpstr>WHAT TO LOOK FOR:</vt:lpstr>
      <vt:lpstr>WHERE?!</vt:lpstr>
      <vt:lpstr>WHERE TO LOOK</vt:lpstr>
      <vt:lpstr>HOW DO THEY SPREAD?</vt:lpstr>
      <vt:lpstr>CONSEQUENCES</vt:lpstr>
      <vt:lpstr>SERIOUS PROBLEM!</vt:lpstr>
      <vt:lpstr>WHAT TO DO?!</vt:lpstr>
      <vt:lpstr>ACTION!</vt:lpstr>
      <vt:lpstr>VISITING</vt:lpstr>
      <vt:lpstr>TREATMENT OPTIONS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 BUGS!</dc:title>
  <dc:creator>Cassandra Haig</dc:creator>
  <cp:lastModifiedBy>Laxmi Timsina</cp:lastModifiedBy>
  <cp:revision>63</cp:revision>
  <dcterms:created xsi:type="dcterms:W3CDTF">2014-10-16T21:56:15Z</dcterms:created>
  <dcterms:modified xsi:type="dcterms:W3CDTF">2015-06-19T04:23:52Z</dcterms:modified>
</cp:coreProperties>
</file>