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58" r:id="rId6"/>
    <p:sldId id="260" r:id="rId7"/>
    <p:sldId id="261" r:id="rId8"/>
    <p:sldId id="262" r:id="rId9"/>
    <p:sldId id="269" r:id="rId10"/>
    <p:sldId id="265" r:id="rId11"/>
    <p:sldId id="266" r:id="rId12"/>
    <p:sldId id="267" r:id="rId13"/>
    <p:sldId id="263" r:id="rId14"/>
    <p:sldId id="264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04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5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87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7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57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8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30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1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15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39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1166-0F48-4813-A9ED-A7CFCA685777}" type="datetimeFigureOut">
              <a:rPr lang="en-CA" smtClean="0"/>
              <a:t>15-06-18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4DAF-4AC7-4220-ADC9-52BF28A2D2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79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image" Target="../media/image8.wmf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6.png"/><Relationship Id="rId10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microsoft.com/office/2007/relationships/hdphoto" Target="../media/hdphoto3.wdp"/><Relationship Id="rId10" Type="http://schemas.openxmlformats.org/officeDocument/2006/relationships/image" Target="../media/image28.png"/><Relationship Id="rId11" Type="http://schemas.openxmlformats.org/officeDocument/2006/relationships/image" Target="../media/image29.wmf"/><Relationship Id="rId12" Type="http://schemas.openxmlformats.org/officeDocument/2006/relationships/image" Target="../media/image30.png"/><Relationship Id="rId13" Type="http://schemas.openxmlformats.org/officeDocument/2006/relationships/image" Target="../media/image6.png"/><Relationship Id="rId14" Type="http://schemas.microsoft.com/office/2007/relationships/hdphoto" Target="../media/hdphoto2.wdp"/><Relationship Id="rId15" Type="http://schemas.openxmlformats.org/officeDocument/2006/relationships/image" Target="../media/image31.wmf"/><Relationship Id="rId16" Type="http://schemas.openxmlformats.org/officeDocument/2006/relationships/image" Target="../media/image32.wmf"/><Relationship Id="rId17" Type="http://schemas.openxmlformats.org/officeDocument/2006/relationships/image" Target="../media/image33.png"/><Relationship Id="rId18" Type="http://schemas.openxmlformats.org/officeDocument/2006/relationships/image" Target="../media/image34.wmf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jpeg"/><Relationship Id="rId7" Type="http://schemas.openxmlformats.org/officeDocument/2006/relationships/image" Target="../media/image25.wmf"/><Relationship Id="rId8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6.wmf"/><Relationship Id="rId6" Type="http://schemas.openxmlformats.org/officeDocument/2006/relationships/image" Target="../media/image23.wmf"/><Relationship Id="rId7" Type="http://schemas.openxmlformats.org/officeDocument/2006/relationships/image" Target="../media/image37.wmf"/><Relationship Id="rId8" Type="http://schemas.openxmlformats.org/officeDocument/2006/relationships/image" Target="../media/image38.png"/><Relationship Id="rId9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microsoft.com/office/2007/relationships/hdphoto" Target="../media/hdphoto4.wdp"/><Relationship Id="rId5" Type="http://schemas.openxmlformats.org/officeDocument/2006/relationships/image" Target="../media/image2.wmf"/><Relationship Id="rId6" Type="http://schemas.openxmlformats.org/officeDocument/2006/relationships/image" Target="../media/image40.png"/><Relationship Id="rId7" Type="http://schemas.openxmlformats.org/officeDocument/2006/relationships/image" Target="../media/image28.png"/><Relationship Id="rId8" Type="http://schemas.openxmlformats.org/officeDocument/2006/relationships/image" Target="../media/image3.jpeg"/><Relationship Id="rId9" Type="http://schemas.openxmlformats.org/officeDocument/2006/relationships/image" Target="../media/image23.wmf"/><Relationship Id="rId10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5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dirty="0" smtClean="0"/>
              <a:t>PREPARATION for </a:t>
            </a:r>
          </a:p>
          <a:p>
            <a:r>
              <a:rPr lang="en-US" dirty="0" smtClean="0"/>
              <a:t>FUMIGATION</a:t>
            </a: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3716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Chiller" panose="04020404031007020602" pitchFamily="82" charset="0"/>
              </a:rPr>
              <a:t>BED BUGS!</a:t>
            </a:r>
            <a:endParaRPr lang="en-CA" sz="11500" dirty="0">
              <a:latin typeface="Chiller" panose="04020404031007020602" pitchFamily="82" charset="0"/>
            </a:endParaRPr>
          </a:p>
        </p:txBody>
      </p:sp>
      <p:pic>
        <p:nvPicPr>
          <p:cNvPr id="5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4876797">
            <a:off x="236249" y="4873974"/>
            <a:ext cx="1914525" cy="1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9222372">
            <a:off x="3573254" y="326906"/>
            <a:ext cx="1914525" cy="114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haig\AppData\Local\Microsoft\Windows\Temporary Internet Files\Content.IE5\766DNN2G\MC900023537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478615"/>
            <a:ext cx="2286000" cy="152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19370487">
            <a:off x="7220307" y="4399375"/>
            <a:ext cx="1526872" cy="9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6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:\Users\Chaig\AppData\Local\Microsoft\Windows\Temporary Internet Files\Content.IE5\766DNN2G\MC900435302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t="15139"/>
          <a:stretch/>
        </p:blipFill>
        <p:spPr bwMode="auto">
          <a:xfrm>
            <a:off x="3993991" y="3069931"/>
            <a:ext cx="662305" cy="109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PREPARATIONS: </a:t>
            </a:r>
            <a:r>
              <a:rPr lang="en-US" u="sng" dirty="0" smtClean="0"/>
              <a:t>CLOTHING</a:t>
            </a:r>
            <a:endParaRPr lang="en-CA" u="sng" dirty="0"/>
          </a:p>
        </p:txBody>
      </p:sp>
      <p:pic>
        <p:nvPicPr>
          <p:cNvPr id="4" name="Picture 3" descr="C:\Users\Chaig\AppData\Local\Microsoft\Windows\Temporary Internet Files\Content.IE5\ZO9KRRFT\MC90001309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914">
            <a:off x="206126" y="2005983"/>
            <a:ext cx="827405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haig\AppData\Local\Microsoft\Windows\Temporary Internet Files\Content.IE5\ZO9KRRFT\MC9002329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76" y="1191913"/>
            <a:ext cx="90995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haig\AppData\Local\Microsoft\Windows\Temporary Internet Files\Content.IE5\TZCYVM02\MC90004490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1" y="1143018"/>
            <a:ext cx="83883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haig\AppData\Local\Microsoft\Windows\Temporary Internet Files\Content.IE5\4USGD6LR\MC900215620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71" y="2172988"/>
            <a:ext cx="121983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haig\AppData\Local\Microsoft\Windows\Temporary Internet Files\Content.IE5\766DNN2G\MC900435302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t="15139"/>
          <a:stretch/>
        </p:blipFill>
        <p:spPr bwMode="auto">
          <a:xfrm>
            <a:off x="2257811" y="1276368"/>
            <a:ext cx="662305" cy="109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Chaig\AppData\Local\Microsoft\Windows\Temporary Internet Files\Content.IE5\ZO9KRRFT\MC900113458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56" y="1249063"/>
            <a:ext cx="661670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haig\AppData\Local\Microsoft\Windows\Temporary Internet Files\Content.IE5\VS2BTW4I\MC900044907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66" y="2449213"/>
            <a:ext cx="990600" cy="79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Chaig\AppData\Local\Microsoft\Windows\Temporary Internet Files\Content.IE5\QD0O2144\MP900448589[1]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50" y="874549"/>
            <a:ext cx="1677670" cy="1847850"/>
          </a:xfrm>
          <a:prstGeom prst="rect">
            <a:avLst/>
          </a:prstGeom>
          <a:noFill/>
          <a:extLst/>
        </p:spPr>
      </p:pic>
      <p:pic>
        <p:nvPicPr>
          <p:cNvPr id="12" name="Picture 11" descr="C:\Users\Chaig\AppData\Local\Microsoft\Windows\Temporary Internet Files\Content.IE5\4USGD6LR\MC900391100[1].wm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5" y="4581315"/>
            <a:ext cx="1301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Chaig\AppData\Local\Microsoft\Windows\Temporary Internet Files\Content.IE5\TOFORZ0X\MC900320182[1].wm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30" y="1981860"/>
            <a:ext cx="1171575" cy="150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Chaig\AppData\Local\Microsoft\Windows\Temporary Internet Files\Content.IE5\QD0O2144\MP900448589[1].jpg"/>
          <p:cNvPicPr/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8" y="4343400"/>
            <a:ext cx="1330960" cy="1424754"/>
          </a:xfrm>
          <a:prstGeom prst="rect">
            <a:avLst/>
          </a:prstGeom>
          <a:noFill/>
          <a:extLst/>
        </p:spPr>
      </p:pic>
      <p:grpSp>
        <p:nvGrpSpPr>
          <p:cNvPr id="23" name="Group 22"/>
          <p:cNvGrpSpPr/>
          <p:nvPr/>
        </p:nvGrpSpPr>
        <p:grpSpPr>
          <a:xfrm>
            <a:off x="6550966" y="2736557"/>
            <a:ext cx="866775" cy="881062"/>
            <a:chOff x="7453630" y="6421120"/>
            <a:chExt cx="1323975" cy="1416685"/>
          </a:xfrm>
        </p:grpSpPr>
        <p:pic>
          <p:nvPicPr>
            <p:cNvPr id="15" name="Picture 14" descr="http://3.bp.blogspot.com/-XHthoUkGilI/TxzHfoFeq0I/AAAAAAAAKmM/PPlu9y-xHK0/s1600/IMG_7229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4" r="35919" b="27404"/>
            <a:stretch/>
          </p:blipFill>
          <p:spPr bwMode="auto">
            <a:xfrm>
              <a:off x="7453630" y="6421120"/>
              <a:ext cx="1257300" cy="141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Donut 15"/>
            <p:cNvSpPr/>
            <p:nvPr/>
          </p:nvSpPr>
          <p:spPr>
            <a:xfrm>
              <a:off x="8320405" y="7078345"/>
              <a:ext cx="457200" cy="447675"/>
            </a:xfrm>
            <a:prstGeom prst="donut">
              <a:avLst>
                <a:gd name="adj" fmla="val 900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843338" y="1669202"/>
            <a:ext cx="1049337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8" name="Text Box 7"/>
          <p:cNvSpPr txBox="1"/>
          <p:nvPr/>
        </p:nvSpPr>
        <p:spPr>
          <a:xfrm>
            <a:off x="429248" y="3344563"/>
            <a:ext cx="2331879" cy="1143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u="sng" dirty="0">
                <a:effectLst/>
              </a:rPr>
              <a:t>ALL</a:t>
            </a:r>
            <a:r>
              <a:rPr lang="en-CA" sz="1600" b="1" dirty="0">
                <a:effectLst/>
              </a:rPr>
              <a:t> CLOTHES</a:t>
            </a:r>
            <a:endParaRPr lang="en-CA" sz="1600" dirty="0">
              <a:effectLst/>
            </a:endParaRPr>
          </a:p>
          <a:p>
            <a:pPr algn="ctr"/>
            <a:r>
              <a:rPr lang="en-CA" sz="1600" dirty="0">
                <a:effectLst/>
              </a:rPr>
              <a:t>(pants, shirts, pajamas, underwear, saris, scarfs, hats - </a:t>
            </a:r>
            <a:r>
              <a:rPr lang="en-CA" sz="1600" b="1" u="sng" dirty="0">
                <a:effectLst/>
              </a:rPr>
              <a:t>everything</a:t>
            </a:r>
            <a:r>
              <a:rPr lang="en-CA" sz="1600" dirty="0">
                <a:effectLst/>
              </a:rPr>
              <a:t>!)</a:t>
            </a:r>
          </a:p>
        </p:txBody>
      </p:sp>
      <p:sp>
        <p:nvSpPr>
          <p:cNvPr id="19" name="Text Box 7"/>
          <p:cNvSpPr txBox="1"/>
          <p:nvPr/>
        </p:nvSpPr>
        <p:spPr>
          <a:xfrm>
            <a:off x="5915626" y="1023523"/>
            <a:ext cx="1167612" cy="62268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TIE IN BAG</a:t>
            </a:r>
            <a:endParaRPr lang="en-CA" sz="1600" b="1" dirty="0" smtClean="0">
              <a:effectLst/>
            </a:endParaRPr>
          </a:p>
          <a:p>
            <a:pPr algn="ctr"/>
            <a:r>
              <a:rPr lang="en-US" sz="1600" dirty="0" smtClean="0"/>
              <a:t>TIGHTLY!</a:t>
            </a:r>
            <a:endParaRPr lang="en-CA" sz="1600" dirty="0">
              <a:effectLst/>
            </a:endParaRPr>
          </a:p>
        </p:txBody>
      </p:sp>
      <p:sp>
        <p:nvSpPr>
          <p:cNvPr id="20" name="Right Arrow 19"/>
          <p:cNvSpPr/>
          <p:nvPr/>
        </p:nvSpPr>
        <p:spPr>
          <a:xfrm rot="1244265">
            <a:off x="6365056" y="1780189"/>
            <a:ext cx="1049337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2" name="Right Arrow 21"/>
          <p:cNvSpPr/>
          <p:nvPr/>
        </p:nvSpPr>
        <p:spPr>
          <a:xfrm rot="7115310">
            <a:off x="7636758" y="3727916"/>
            <a:ext cx="1049337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4" name="Right Arrow 23"/>
          <p:cNvSpPr/>
          <p:nvPr/>
        </p:nvSpPr>
        <p:spPr>
          <a:xfrm rot="10800000">
            <a:off x="4648442" y="5463809"/>
            <a:ext cx="1775057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6" name="Text Box 7"/>
          <p:cNvSpPr txBox="1"/>
          <p:nvPr/>
        </p:nvSpPr>
        <p:spPr>
          <a:xfrm>
            <a:off x="3993991" y="3801592"/>
            <a:ext cx="2331879" cy="108361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u="sng" dirty="0" smtClean="0"/>
              <a:t>DELICATE CLOTH</a:t>
            </a:r>
            <a:endParaRPr lang="en-CA" sz="1600" dirty="0">
              <a:effectLst/>
            </a:endParaRPr>
          </a:p>
          <a:p>
            <a:pPr algn="ctr"/>
            <a:r>
              <a:rPr lang="en-CA" sz="1600" dirty="0" smtClean="0"/>
              <a:t>Put into a pillowcase and put into the dryer without drying</a:t>
            </a:r>
          </a:p>
        </p:txBody>
      </p:sp>
      <p:sp>
        <p:nvSpPr>
          <p:cNvPr id="21" name="Right Arrow 20"/>
          <p:cNvSpPr/>
          <p:nvPr/>
        </p:nvSpPr>
        <p:spPr>
          <a:xfrm rot="3060134">
            <a:off x="5788600" y="4661352"/>
            <a:ext cx="1049337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8" name="Right Arrow 27"/>
          <p:cNvSpPr/>
          <p:nvPr/>
        </p:nvSpPr>
        <p:spPr>
          <a:xfrm rot="5400000">
            <a:off x="5011303" y="2914729"/>
            <a:ext cx="1049337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9" name="Text Box 7"/>
          <p:cNvSpPr txBox="1"/>
          <p:nvPr/>
        </p:nvSpPr>
        <p:spPr>
          <a:xfrm>
            <a:off x="8214994" y="2663544"/>
            <a:ext cx="776606" cy="7197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 smtClean="0">
                <a:effectLst/>
              </a:rPr>
              <a:t>WASH</a:t>
            </a:r>
          </a:p>
          <a:p>
            <a:pPr algn="ctr"/>
            <a:r>
              <a:rPr lang="en-US" sz="1600" dirty="0" smtClean="0"/>
              <a:t>HOT!</a:t>
            </a:r>
            <a:endParaRPr lang="en-CA" sz="1600" dirty="0">
              <a:effectLst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7543800" y="5705989"/>
            <a:ext cx="1289143" cy="90622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DRY</a:t>
            </a:r>
            <a:endParaRPr lang="en-CA" sz="1600" b="1" dirty="0" smtClean="0">
              <a:effectLst/>
            </a:endParaRPr>
          </a:p>
          <a:p>
            <a:pPr algn="ctr"/>
            <a:r>
              <a:rPr lang="en-US" sz="1600" dirty="0" smtClean="0"/>
              <a:t>HOT!</a:t>
            </a:r>
          </a:p>
          <a:p>
            <a:pPr algn="ctr"/>
            <a:r>
              <a:rPr lang="en-US" sz="1600" dirty="0" smtClean="0"/>
              <a:t>90 MINUTES</a:t>
            </a:r>
            <a:endParaRPr lang="en-CA" sz="1600" dirty="0">
              <a:effectLst/>
            </a:endParaRPr>
          </a:p>
        </p:txBody>
      </p:sp>
      <p:pic>
        <p:nvPicPr>
          <p:cNvPr id="31" name="Picture 30" descr="C:\Users\Chaig\AppData\Local\Microsoft\Windows\Temporary Internet Files\Content.IE5\QD0O2144\MP900448589[1].jpg"/>
          <p:cNvPicPr/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11" y="5295690"/>
            <a:ext cx="1330960" cy="1424754"/>
          </a:xfrm>
          <a:prstGeom prst="rect">
            <a:avLst/>
          </a:prstGeom>
          <a:noFill/>
          <a:extLst/>
        </p:spPr>
      </p:pic>
      <p:sp>
        <p:nvSpPr>
          <p:cNvPr id="32" name="Text Box 7"/>
          <p:cNvSpPr txBox="1"/>
          <p:nvPr/>
        </p:nvSpPr>
        <p:spPr>
          <a:xfrm>
            <a:off x="1983332" y="4715505"/>
            <a:ext cx="1683068" cy="7525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/>
              <a:t>SEALED IN BAGS</a:t>
            </a:r>
            <a:endParaRPr lang="en-CA" sz="1600" dirty="0"/>
          </a:p>
          <a:p>
            <a:pPr algn="ctr"/>
            <a:r>
              <a:rPr lang="en-CA" sz="1600" dirty="0"/>
              <a:t>(until treatment is finished!)</a:t>
            </a:r>
            <a:endParaRPr lang="en-CA" sz="1600" dirty="0">
              <a:effectLst/>
            </a:endParaRPr>
          </a:p>
        </p:txBody>
      </p:sp>
      <p:sp>
        <p:nvSpPr>
          <p:cNvPr id="33" name="Text Box 7"/>
          <p:cNvSpPr txBox="1"/>
          <p:nvPr/>
        </p:nvSpPr>
        <p:spPr>
          <a:xfrm>
            <a:off x="950448" y="5715000"/>
            <a:ext cx="2794001" cy="82200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/>
              <a:t>SEPARATE 1 DAY </a:t>
            </a:r>
            <a:r>
              <a:rPr lang="en-CA" sz="1600" b="1" dirty="0" smtClean="0"/>
              <a:t>of </a:t>
            </a:r>
            <a:r>
              <a:rPr lang="en-CA" sz="1600" b="1" dirty="0"/>
              <a:t>CLOTHES FOR WHOLE FAMILY </a:t>
            </a:r>
            <a:r>
              <a:rPr lang="en-CA" sz="1600" b="1" dirty="0" smtClean="0"/>
              <a:t>to WEAR for DAY OF TREATMENT</a:t>
            </a:r>
            <a:endParaRPr lang="en-CA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50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PREPARATIONS: </a:t>
            </a:r>
            <a:r>
              <a:rPr lang="en-US" u="sng" dirty="0" smtClean="0"/>
              <a:t>ROOMS</a:t>
            </a:r>
            <a:endParaRPr lang="en-CA" u="sng" dirty="0"/>
          </a:p>
        </p:txBody>
      </p:sp>
      <p:pic>
        <p:nvPicPr>
          <p:cNvPr id="4" name="Picture 3" descr="C:\Users\Chaig\AppData\Local\Microsoft\Windows\Temporary Internet Files\Content.IE5\RLKZSUGV\MC90003032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1" y="2314208"/>
            <a:ext cx="147193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haig\AppData\Local\Microsoft\Windows\Temporary Internet Files\Content.IE5\766DNN2G\MC900250797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5861"/>
            <a:ext cx="476250" cy="122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34131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4" y="2066952"/>
            <a:ext cx="533400" cy="5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0"/>
          <p:cNvSpPr txBox="1"/>
          <p:nvPr/>
        </p:nvSpPr>
        <p:spPr>
          <a:xfrm>
            <a:off x="1406474" y="2882265"/>
            <a:ext cx="1664970" cy="13087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REMOVE ALL ITEMS from TABLES and SHELVES and FLOOR </a:t>
            </a:r>
            <a:endParaRPr lang="en-CA" sz="1600" dirty="0">
              <a:effectLst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81885" y="2036104"/>
            <a:ext cx="828675" cy="2952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pic>
        <p:nvPicPr>
          <p:cNvPr id="9" name="Picture 8" descr="C:\Users\Chaig\AppData\Local\Microsoft\Windows\Temporary Internet Files\Content.IE5\W9STMG3H\MC900078753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30" y="1875449"/>
            <a:ext cx="104902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9"/>
          <p:cNvSpPr/>
          <p:nvPr/>
        </p:nvSpPr>
        <p:spPr>
          <a:xfrm>
            <a:off x="4458335" y="2036104"/>
            <a:ext cx="857250" cy="2952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pic>
        <p:nvPicPr>
          <p:cNvPr id="11" name="Picture 10" descr="C:\Users\Chaig\AppData\Local\Microsoft\Windows\Temporary Internet Files\Content.IE5\J256GTVN\MP900314263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85" y="2159929"/>
            <a:ext cx="95059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Chaig\AppData\Local\Microsoft\Windows\Temporary Internet Files\Content.IE5\ZO9KRRFT\MC900312546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70" y="1789089"/>
            <a:ext cx="428625" cy="950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4110"/>
          <p:cNvSpPr txBox="1"/>
          <p:nvPr/>
        </p:nvSpPr>
        <p:spPr>
          <a:xfrm>
            <a:off x="5287010" y="2887672"/>
            <a:ext cx="1362075" cy="88198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CLEAN with RUBBING ALCOHOL </a:t>
            </a:r>
            <a:endParaRPr lang="en-CA" sz="1600" dirty="0">
              <a:effectLst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68085" y="1978954"/>
            <a:ext cx="762000" cy="29527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pic>
        <p:nvPicPr>
          <p:cNvPr id="15" name="Picture 14" descr="C:\Users\Chaig\AppData\Local\Microsoft\Windows\Temporary Internet Files\Content.IE5\TOFORZ0X\MC910217009[1]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46" y="2126591"/>
            <a:ext cx="134683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Chaig\AppData\Local\Microsoft\Windows\Temporary Internet Files\Content.IE5\4USGD6LR\MC900431638[1]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7" y="3377704"/>
            <a:ext cx="962025" cy="962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3394434" y="2877383"/>
            <a:ext cx="1634766" cy="1313617"/>
            <a:chOff x="0" y="0"/>
            <a:chExt cx="1634766" cy="1313617"/>
          </a:xfrm>
        </p:grpSpPr>
        <p:sp>
          <p:nvSpPr>
            <p:cNvPr id="18" name="Text Box 4097"/>
            <p:cNvSpPr txBox="1"/>
            <p:nvPr/>
          </p:nvSpPr>
          <p:spPr>
            <a:xfrm>
              <a:off x="0" y="0"/>
              <a:ext cx="1634766" cy="131361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CA" sz="1600" b="1" dirty="0">
                  <a:effectLst/>
                </a:rPr>
                <a:t>LOOK VERY CLOSELY</a:t>
              </a:r>
              <a:endParaRPr lang="en-CA" sz="1600" dirty="0">
                <a:effectLst/>
              </a:endParaRPr>
            </a:p>
            <a:p>
              <a:pPr algn="ctr"/>
              <a:r>
                <a:rPr lang="en-CA" sz="1600" dirty="0">
                  <a:effectLst/>
                </a:rPr>
                <a:t>For bugs or bug poop</a:t>
              </a:r>
              <a:r>
                <a:rPr lang="en-CA" sz="1600" b="1" dirty="0">
                  <a:effectLst/>
                </a:rPr>
                <a:t> </a:t>
              </a:r>
              <a:endParaRPr lang="en-CA" sz="1600" dirty="0">
                <a:effectLst/>
              </a:endParaRPr>
            </a:p>
          </p:txBody>
        </p:sp>
        <p:pic>
          <p:nvPicPr>
            <p:cNvPr id="19" name="Picture 18" descr="http://bedbugshamilton.ca/blog/wp-content/uploads/2013/05/bed_bugs_linen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53241" r="55171" b="14928"/>
            <a:stretch/>
          </p:blipFill>
          <p:spPr bwMode="auto">
            <a:xfrm rot="7166401">
              <a:off x="102597" y="833697"/>
              <a:ext cx="485775" cy="295275"/>
            </a:xfrm>
            <a:prstGeom prst="rect">
              <a:avLst/>
            </a:prstGeom>
            <a:noFill/>
            <a:extLst/>
          </p:spPr>
        </p:pic>
        <p:sp>
          <p:nvSpPr>
            <p:cNvPr id="20" name="Oval 19"/>
            <p:cNvSpPr/>
            <p:nvPr/>
          </p:nvSpPr>
          <p:spPr>
            <a:xfrm>
              <a:off x="1400810" y="1065399"/>
              <a:ext cx="17208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1053223" y="981334"/>
              <a:ext cx="17208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1254083" y="1063434"/>
              <a:ext cx="17208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1332519" y="866651"/>
              <a:ext cx="17208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3219" y="1682804"/>
            <a:ext cx="4574567" cy="3600450"/>
            <a:chOff x="-1069599" y="0"/>
            <a:chExt cx="4574799" cy="3600450"/>
          </a:xfrm>
        </p:grpSpPr>
        <p:sp>
          <p:nvSpPr>
            <p:cNvPr id="26" name="Cube 25"/>
            <p:cNvSpPr/>
            <p:nvPr/>
          </p:nvSpPr>
          <p:spPr>
            <a:xfrm flipH="1">
              <a:off x="2714625" y="0"/>
              <a:ext cx="790575" cy="2190750"/>
            </a:xfrm>
            <a:prstGeom prst="cube">
              <a:avLst>
                <a:gd name="adj" fmla="val 7790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pic>
          <p:nvPicPr>
            <p:cNvPr id="27" name="Picture 26" descr="C:\Users\Chaig\AppData\Local\Microsoft\Windows\Temporary Internet Files\Content.IE5\766DNN2G\MC900030262[1].wm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619125"/>
              <a:ext cx="1685925" cy="133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 Box 21"/>
            <p:cNvSpPr txBox="1"/>
            <p:nvPr/>
          </p:nvSpPr>
          <p:spPr>
            <a:xfrm>
              <a:off x="-1069599" y="1661644"/>
              <a:ext cx="1495425" cy="111820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CA" sz="1600" b="1" dirty="0">
                  <a:effectLst/>
                </a:rPr>
                <a:t>MOVE FURNITURE</a:t>
              </a:r>
              <a:endParaRPr lang="en-CA" sz="1600" dirty="0">
                <a:effectLst/>
              </a:endParaRPr>
            </a:p>
            <a:p>
              <a:pPr algn="ctr"/>
              <a:r>
                <a:rPr lang="en-CA" sz="1600" dirty="0">
                  <a:effectLst/>
                </a:rPr>
                <a:t>1 foot away from walls</a:t>
              </a:r>
            </a:p>
          </p:txBody>
        </p:sp>
        <p:pic>
          <p:nvPicPr>
            <p:cNvPr id="29" name="Picture 28" descr="C:\Users\Chaig\AppData\Local\Microsoft\Windows\Temporary Internet Files\Content.IE5\QD0O2144\MC900433845[1]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31" y="2409825"/>
              <a:ext cx="1190625" cy="119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ight Arrow 29"/>
            <p:cNvSpPr/>
            <p:nvPr/>
          </p:nvSpPr>
          <p:spPr>
            <a:xfrm rot="10800000">
              <a:off x="1647825" y="276225"/>
              <a:ext cx="847725" cy="40957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pic>
          <p:nvPicPr>
            <p:cNvPr id="31" name="Picture 30" descr="C:\Users\Chaig\AppData\Local\Microsoft\Windows\Temporary Internet Files\Content.IE5\RLKZSUGV\MC900030328[1]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1514475"/>
              <a:ext cx="1076325" cy="1276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Picture 24" descr="C:\Users\Chaig\AppData\Local\Microsoft\Windows\Temporary Internet Files\Content.IE5\QD0O2144\MP900448589[1]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36" y="3885995"/>
            <a:ext cx="1677670" cy="1847850"/>
          </a:xfrm>
          <a:prstGeom prst="rect">
            <a:avLst/>
          </a:prstGeom>
          <a:noFill/>
          <a:extLst/>
        </p:spPr>
      </p:pic>
      <p:sp>
        <p:nvSpPr>
          <p:cNvPr id="32" name="Text Box 4121"/>
          <p:cNvSpPr txBox="1"/>
          <p:nvPr/>
        </p:nvSpPr>
        <p:spPr>
          <a:xfrm>
            <a:off x="3286442" y="5029200"/>
            <a:ext cx="1362075" cy="11202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>
                <a:effectLst/>
              </a:rPr>
              <a:t>PUT ALL BAGS in MIDDLE OF ROOM  </a:t>
            </a:r>
            <a:endParaRPr lang="en-CA" sz="1600">
              <a:effectLst/>
            </a:endParaRPr>
          </a:p>
        </p:txBody>
      </p:sp>
      <p:pic>
        <p:nvPicPr>
          <p:cNvPr id="33" name="Picture 32" descr="C:\Users\Chaig\AppData\Local\Microsoft\Windows\Temporary Internet Files\Content.IE5\RLKZSUGV\MC900356901[1].wmf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4" y="4140842"/>
            <a:ext cx="1095375" cy="184975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 Box 5"/>
          <p:cNvSpPr txBox="1"/>
          <p:nvPr/>
        </p:nvSpPr>
        <p:spPr>
          <a:xfrm>
            <a:off x="1837232" y="4572000"/>
            <a:ext cx="1362075" cy="189483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VACUUM </a:t>
            </a:r>
            <a:endParaRPr lang="en-CA" sz="1600" dirty="0">
              <a:effectLst/>
            </a:endParaRPr>
          </a:p>
          <a:p>
            <a:pPr algn="ctr"/>
            <a:r>
              <a:rPr lang="en-CA" sz="1600" b="1" dirty="0">
                <a:effectLst/>
              </a:rPr>
              <a:t>and </a:t>
            </a:r>
            <a:r>
              <a:rPr lang="en-CA" sz="1600" b="1" u="sng" dirty="0">
                <a:effectLst/>
              </a:rPr>
              <a:t>IMMEDIATELY</a:t>
            </a:r>
            <a:r>
              <a:rPr lang="en-CA" sz="1600" b="1" dirty="0">
                <a:effectLst/>
              </a:rPr>
              <a:t> EMPTY and put in GARBAGE </a:t>
            </a:r>
            <a:r>
              <a:rPr lang="en-CA" sz="1600" b="1" u="sng" dirty="0">
                <a:effectLst/>
              </a:rPr>
              <a:t>OUTSIDE</a:t>
            </a:r>
            <a:r>
              <a:rPr lang="en-CA" sz="1600" b="1" dirty="0">
                <a:effectLst/>
              </a:rPr>
              <a:t>  </a:t>
            </a:r>
            <a:endParaRPr lang="en-CA" sz="1600" dirty="0">
              <a:effectLst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11470" y="3858716"/>
            <a:ext cx="2938755" cy="2390775"/>
            <a:chOff x="-287039" y="0"/>
            <a:chExt cx="2939198" cy="2390775"/>
          </a:xfrm>
        </p:grpSpPr>
        <p:pic>
          <p:nvPicPr>
            <p:cNvPr id="38" name="Picture 37" descr="C:\Users\Chaig\AppData\Local\Microsoft\Windows\Temporary Internet Files\Content.IE5\W9STMG3H\MC900185920[1].wm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316" y="191386"/>
              <a:ext cx="1148317" cy="1818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&quot;No&quot; Symbol 38"/>
            <p:cNvSpPr/>
            <p:nvPr/>
          </p:nvSpPr>
          <p:spPr>
            <a:xfrm>
              <a:off x="223284" y="0"/>
              <a:ext cx="2428875" cy="2390775"/>
            </a:xfrm>
            <a:prstGeom prst="noSmoking">
              <a:avLst>
                <a:gd name="adj" fmla="val 36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40" name="Text Box 4119"/>
            <p:cNvSpPr txBox="1"/>
            <p:nvPr/>
          </p:nvSpPr>
          <p:spPr>
            <a:xfrm>
              <a:off x="-287039" y="682107"/>
              <a:ext cx="1362075" cy="160865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CA" sz="1600" b="1" dirty="0">
                  <a:effectLst/>
                </a:rPr>
                <a:t>DO NOT MOVE THINGS TO NEW ROOM </a:t>
              </a:r>
              <a:endParaRPr lang="en-CA" sz="1600" dirty="0">
                <a:effectLst/>
              </a:endParaRPr>
            </a:p>
            <a:p>
              <a:pPr algn="ctr"/>
              <a:r>
                <a:rPr lang="en-CA" sz="1600" b="1" dirty="0">
                  <a:effectLst/>
                </a:rPr>
                <a:t>OR NEW HOUSE </a:t>
              </a:r>
              <a:endParaRPr lang="en-CA" sz="1600" dirty="0">
                <a:effectLst/>
              </a:endParaRPr>
            </a:p>
          </p:txBody>
        </p:sp>
      </p:grpSp>
      <p:sp>
        <p:nvSpPr>
          <p:cNvPr id="41" name="Text Box 4122"/>
          <p:cNvSpPr txBox="1"/>
          <p:nvPr/>
        </p:nvSpPr>
        <p:spPr>
          <a:xfrm>
            <a:off x="2202363" y="2264386"/>
            <a:ext cx="2764966" cy="142398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BED BUGS </a:t>
            </a:r>
            <a:endParaRPr lang="en-CA" sz="1600" dirty="0">
              <a:effectLst/>
            </a:endParaRPr>
          </a:p>
          <a:p>
            <a:pPr algn="ctr"/>
            <a:r>
              <a:rPr lang="en-CA" sz="1600" b="1" dirty="0">
                <a:effectLst/>
              </a:rPr>
              <a:t>CAN LIVE ANYWHERE </a:t>
            </a:r>
            <a:endParaRPr lang="en-CA" sz="1600" dirty="0">
              <a:effectLst/>
            </a:endParaRPr>
          </a:p>
          <a:p>
            <a:pPr algn="ctr"/>
            <a:r>
              <a:rPr lang="en-CA" sz="1600" b="1" dirty="0">
                <a:effectLst/>
              </a:rPr>
              <a:t>BUT A TIDY AND CLEAN HOUSE GIVES THEM FEWER PLACES TO HIDE! </a:t>
            </a:r>
            <a:endParaRPr lang="en-CA" sz="1600" dirty="0">
              <a:effectLst/>
            </a:endParaRPr>
          </a:p>
        </p:txBody>
      </p:sp>
      <p:pic>
        <p:nvPicPr>
          <p:cNvPr id="42" name="Picture 41" descr="C:\Users\Chaig\AppData\Local\Microsoft\Windows\Temporary Internet Files\Content.IE5\9JJFLMPB\MP900422180[1]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84" y="824614"/>
            <a:ext cx="946150" cy="12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C:\Users\Chaig\AppData\Local\Microsoft\Windows\Temporary Internet Files\Content.IE5\RLKZSUGV\MC900030276[1].wmf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81" y="1243941"/>
            <a:ext cx="1509395" cy="102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C:\Users\Chaig\AppData\Local\Microsoft\Windows\Temporary Internet Files\Content.IE5\QD0O2144\MP900442297[1].jpg"/>
          <p:cNvPicPr/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3145" b="96820" l="13899" r="66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72930" r="33545"/>
          <a:stretch/>
        </p:blipFill>
        <p:spPr bwMode="auto">
          <a:xfrm>
            <a:off x="3837940" y="1649388"/>
            <a:ext cx="1903095" cy="659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29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32" grpId="0" animBg="1"/>
      <p:bldP spid="32" grpId="1" animBg="1"/>
      <p:bldP spid="34" grpId="0" animBg="1"/>
      <p:bldP spid="34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TREATMENT:</a:t>
            </a:r>
            <a:endParaRPr lang="en-CA" dirty="0"/>
          </a:p>
        </p:txBody>
      </p:sp>
      <p:pic>
        <p:nvPicPr>
          <p:cNvPr id="4" name="Picture 3" descr="C:\Users\Chaig\AppData\Local\Microsoft\Windows\Temporary Internet Files\Content.IE5\9JJFLMPB\MC90038939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30" y="3503613"/>
            <a:ext cx="1228725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haig\AppData\Local\Microsoft\Windows\Temporary Internet Files\Content.IE5\ZO9KRRFT\MC90001309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831">
            <a:off x="271209" y="2123757"/>
            <a:ext cx="632460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Chaig\AppData\Local\Microsoft\Windows\Temporary Internet Files\Content.IE5\ZO9KRRFT\MC9002329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0" y="1259205"/>
            <a:ext cx="90995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Chaig\AppData\Local\Microsoft\Windows\Temporary Internet Files\Content.IE5\4USGD6LR\MC900215620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77" y="1270000"/>
            <a:ext cx="121983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haig\AppData\Local\Microsoft\Windows\Temporary Internet Files\Content.IE5\W9STMG3H\MC900078753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72" y="1381904"/>
            <a:ext cx="1286510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haig\AppData\Local\Microsoft\Windows\Temporary Internet Files\Content.IE5\ZO9KRRFT\MC900078735[1].wm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 t="18838" r="25500" b="42788"/>
          <a:stretch/>
        </p:blipFill>
        <p:spPr bwMode="auto">
          <a:xfrm>
            <a:off x="7467600" y="2626678"/>
            <a:ext cx="1009650" cy="1753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Chaig\AppData\Local\Microsoft\Windows\Temporary Internet Files\Content.IE5\4USGD6LR\MC900434744[1]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80" y="2810828"/>
            <a:ext cx="1179830" cy="117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31"/>
          <p:cNvSpPr txBox="1"/>
          <p:nvPr/>
        </p:nvSpPr>
        <p:spPr>
          <a:xfrm>
            <a:off x="1037522" y="2250411"/>
            <a:ext cx="1435236" cy="10887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TAKE ONLY the CLOTHES and THINGS </a:t>
            </a:r>
            <a:endParaRPr lang="en-CA" sz="1600" dirty="0">
              <a:effectLst/>
            </a:endParaRPr>
          </a:p>
          <a:p>
            <a:pPr algn="ctr"/>
            <a:r>
              <a:rPr lang="en-CA" sz="1600" b="1" dirty="0">
                <a:effectLst/>
              </a:rPr>
              <a:t>you NEED </a:t>
            </a:r>
            <a:endParaRPr lang="en-CA" sz="1600" dirty="0">
              <a:effectLst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532801" y="1692592"/>
            <a:ext cx="1702118" cy="10946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DOUBLE-CHECK that you have FINISHED your PREPARATIONS </a:t>
            </a:r>
            <a:endParaRPr lang="en-CA" sz="1600" dirty="0">
              <a:effectLst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553200" y="3900012"/>
            <a:ext cx="1197975" cy="130905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USE these PAPERS we give YOU to HELP CHECK </a:t>
            </a:r>
            <a:endParaRPr lang="en-CA" sz="1600" dirty="0">
              <a:effectLst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451609" y="4554538"/>
            <a:ext cx="1435236" cy="136620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LEAVE your HOUSE and STAY AWAY for a MINIMUM OF </a:t>
            </a:r>
            <a:r>
              <a:rPr lang="en-CA" sz="1600" b="1" u="sng" dirty="0">
                <a:effectLst/>
              </a:rPr>
              <a:t>6 HOURS</a:t>
            </a:r>
            <a:r>
              <a:rPr lang="en-CA" sz="1600" dirty="0">
                <a:effectLst/>
              </a:rPr>
              <a:t> </a:t>
            </a:r>
          </a:p>
        </p:txBody>
      </p:sp>
      <p:pic>
        <p:nvPicPr>
          <p:cNvPr id="15" name="Picture 14" descr="C:\Users\Chaig\AppData\Local\Microsoft\Windows\Temporary Internet Files\Content.IE5\766DNN2G\MC900023537[1].wm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0" y="3744595"/>
            <a:ext cx="1720850" cy="127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5"/>
          <p:cNvSpPr txBox="1"/>
          <p:nvPr/>
        </p:nvSpPr>
        <p:spPr>
          <a:xfrm>
            <a:off x="1497395" y="4579530"/>
            <a:ext cx="2018665" cy="17929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THE CHEMICAL that they will SPRAY is SAFE ONLY WHEN </a:t>
            </a:r>
            <a:r>
              <a:rPr lang="en-CA" sz="1600" b="1" u="sng" dirty="0">
                <a:effectLst/>
              </a:rPr>
              <a:t>DRY</a:t>
            </a:r>
            <a:r>
              <a:rPr lang="en-CA" sz="1600" b="1" dirty="0">
                <a:effectLst/>
              </a:rPr>
              <a:t> – SO YOU </a:t>
            </a:r>
            <a:r>
              <a:rPr lang="en-CA" sz="1600" b="1" u="sng" dirty="0">
                <a:effectLst/>
              </a:rPr>
              <a:t>MUST STAY AWAY</a:t>
            </a:r>
            <a:r>
              <a:rPr lang="en-CA" sz="1600" b="1" dirty="0">
                <a:effectLst/>
              </a:rPr>
              <a:t> FROM HOME WHILE IT IS DRYING</a:t>
            </a:r>
            <a:endParaRPr lang="en-CA" sz="1600" dirty="0">
              <a:effectLst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64155" y="1914914"/>
            <a:ext cx="1503045" cy="484505"/>
          </a:xfrm>
          <a:prstGeom prst="rightArrow">
            <a:avLst>
              <a:gd name="adj1" fmla="val 2366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18" name="Right Arrow 17"/>
          <p:cNvSpPr/>
          <p:nvPr/>
        </p:nvSpPr>
        <p:spPr>
          <a:xfrm rot="8288069">
            <a:off x="5257165" y="3330258"/>
            <a:ext cx="711835" cy="484505"/>
          </a:xfrm>
          <a:prstGeom prst="rightArrow">
            <a:avLst>
              <a:gd name="adj1" fmla="val 23666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29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AFTER-TREATMENT</a:t>
            </a:r>
            <a:endParaRPr lang="en-CA" dirty="0"/>
          </a:p>
        </p:txBody>
      </p:sp>
      <p:pic>
        <p:nvPicPr>
          <p:cNvPr id="4" name="Picture 3" descr="C:\Users\Chaig\AppData\Local\Microsoft\Windows\Temporary Internet Files\Content.IE5\9JJFLMPB\MC90038939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2578"/>
            <a:ext cx="1664811" cy="1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haig\AppData\Local\Microsoft\Windows\Temporary Internet Files\Content.IE5\TZCYVM02\MP900442522[1]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89753" l="2945" r="97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4" y="907947"/>
            <a:ext cx="1275715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3"/>
          <p:cNvSpPr txBox="1"/>
          <p:nvPr/>
        </p:nvSpPr>
        <p:spPr>
          <a:xfrm>
            <a:off x="275946" y="3047811"/>
            <a:ext cx="2190353" cy="137856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>
                <a:effectLst/>
              </a:rPr>
              <a:t>WHEN YOU RETURN to YOUR HOUSE you can RETURN your THINGS</a:t>
            </a:r>
            <a:endParaRPr lang="en-CA" sz="1600">
              <a:effectLst/>
            </a:endParaRPr>
          </a:p>
          <a:p>
            <a:pPr algn="ctr"/>
            <a:r>
              <a:rPr lang="en-CA" sz="1600" b="1" u="sng">
                <a:effectLst/>
              </a:rPr>
              <a:t>BUT</a:t>
            </a:r>
            <a:r>
              <a:rPr lang="en-CA" sz="1600">
                <a:effectLst/>
              </a:rPr>
              <a:t> </a:t>
            </a:r>
          </a:p>
          <a:p>
            <a:pPr algn="ctr"/>
            <a:r>
              <a:rPr lang="en-CA" sz="1600" b="1">
                <a:effectLst/>
              </a:rPr>
              <a:t>ONLY WHAT YOU </a:t>
            </a:r>
            <a:r>
              <a:rPr lang="en-CA" sz="1600" b="1" u="sng">
                <a:effectLst/>
              </a:rPr>
              <a:t>NEED</a:t>
            </a:r>
            <a:endParaRPr lang="en-CA" sz="160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500" y="2011210"/>
            <a:ext cx="2392045" cy="2028825"/>
            <a:chOff x="-42630" y="0"/>
            <a:chExt cx="2392857" cy="2029507"/>
          </a:xfrm>
        </p:grpSpPr>
        <p:pic>
          <p:nvPicPr>
            <p:cNvPr id="21" name="Picture 20" descr="C:\Users\Chaig\AppData\Local\Microsoft\Windows\Temporary Internet Files\Content.IE5\766DNN2G\MC900023537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9488" y="0"/>
              <a:ext cx="1722475" cy="1275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C:\Users\Chaig\AppData\Local\Microsoft\Windows\Temporary Internet Files\Content.IE5\J256GTVN\MC900432664[1]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813"/>
              <a:ext cx="1360968" cy="1360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 Box 1"/>
            <p:cNvSpPr txBox="1"/>
            <p:nvPr/>
          </p:nvSpPr>
          <p:spPr>
            <a:xfrm>
              <a:off x="-42630" y="1190672"/>
              <a:ext cx="2392857" cy="8388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CA" sz="3600" b="1" u="sng">
                  <a:ln>
                    <a:noFill/>
                  </a:ln>
                  <a:gradFill>
                    <a:gsLst>
                      <a:gs pos="0">
                        <a:srgbClr val="FC7B79"/>
                      </a:gs>
                      <a:gs pos="75000">
                        <a:srgbClr val="CF2C28"/>
                      </a:gs>
                      <a:gs pos="100000">
                        <a:srgbClr val="C90000"/>
                      </a:gs>
                    </a:gsLst>
                    <a:lin ang="5400000" scaled="0"/>
                  </a:gradFill>
                  <a:effectLst>
                    <a:outerShdw blurRad="50800" dist="39002" dir="5460000" algn="tl">
                      <a:srgbClr val="000000">
                        <a:alpha val="38000"/>
                      </a:srgbClr>
                    </a:outerShdw>
                  </a:effectLst>
                </a:rPr>
                <a:t>10 DAYS</a:t>
              </a:r>
              <a:endParaRPr lang="en-CA">
                <a:effectLst/>
              </a:endParaRPr>
            </a:p>
          </p:txBody>
        </p:sp>
      </p:grpSp>
      <p:sp>
        <p:nvSpPr>
          <p:cNvPr id="8" name="Text Box 4107"/>
          <p:cNvSpPr txBox="1"/>
          <p:nvPr/>
        </p:nvSpPr>
        <p:spPr>
          <a:xfrm>
            <a:off x="3276500" y="1309245"/>
            <a:ext cx="2190353" cy="6318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THEY WILL SPRAY AGAIN IN 10 – 15 DAYS</a:t>
            </a:r>
            <a:endParaRPr lang="en-CA" sz="1600" dirty="0">
              <a:effectLst/>
            </a:endParaRPr>
          </a:p>
        </p:txBody>
      </p:sp>
      <p:pic>
        <p:nvPicPr>
          <p:cNvPr id="10" name="Picture 9" descr="http://bedbugshamilton.ca/blog/wp-content/uploads/2013/05/bed_bugs_linen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7166401">
            <a:off x="2890180" y="5356899"/>
            <a:ext cx="485775" cy="295275"/>
          </a:xfrm>
          <a:prstGeom prst="rect">
            <a:avLst/>
          </a:prstGeom>
          <a:noFill/>
          <a:extLst/>
        </p:spPr>
      </p:pic>
      <p:sp>
        <p:nvSpPr>
          <p:cNvPr id="11" name="Oval 10"/>
          <p:cNvSpPr/>
          <p:nvPr/>
        </p:nvSpPr>
        <p:spPr>
          <a:xfrm>
            <a:off x="3392506" y="5362575"/>
            <a:ext cx="172085" cy="2000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pic>
        <p:nvPicPr>
          <p:cNvPr id="12" name="Picture 11" descr="http://www.bedbugcertified.com/wp-content/uploads/2010/05/bed-bug-bites-arm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4473" r="61243" b="50658"/>
          <a:stretch/>
        </p:blipFill>
        <p:spPr bwMode="auto">
          <a:xfrm>
            <a:off x="2726589" y="5809723"/>
            <a:ext cx="457200" cy="563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Chaig\AppData\Local\Microsoft\Windows\Temporary Internet Files\Content.IE5\W9STMG3H\MC900078753[1].wm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81" y="4514010"/>
            <a:ext cx="1360170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Chaig\AppData\Local\Microsoft\Windows\Temporary Internet Files\Content.IE5\TZCYVM02\MC900078790[1].wm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4486" y="1214920"/>
            <a:ext cx="1748739" cy="159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bedbugshamilton.ca/blog/wp-content/uploads/2013/05/bed_bugs_linen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4567504">
            <a:off x="7513474" y="1651710"/>
            <a:ext cx="1250950" cy="760095"/>
          </a:xfrm>
          <a:prstGeom prst="rect">
            <a:avLst/>
          </a:prstGeom>
          <a:noFill/>
          <a:extLst/>
        </p:spPr>
      </p:pic>
      <p:sp>
        <p:nvSpPr>
          <p:cNvPr id="16" name="Text Box 4135"/>
          <p:cNvSpPr txBox="1"/>
          <p:nvPr/>
        </p:nvSpPr>
        <p:spPr>
          <a:xfrm>
            <a:off x="5943600" y="2866400"/>
            <a:ext cx="3021381" cy="867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>
                <a:effectLst/>
              </a:rPr>
              <a:t>BE VERY VERY </a:t>
            </a:r>
            <a:r>
              <a:rPr lang="en-CA" sz="1600" b="1" u="sng">
                <a:effectLst/>
              </a:rPr>
              <a:t>VERY</a:t>
            </a:r>
            <a:r>
              <a:rPr lang="en-CA" sz="1600" b="1">
                <a:effectLst/>
              </a:rPr>
              <a:t> </a:t>
            </a:r>
            <a:r>
              <a:rPr lang="en-CA" sz="1600" b="1" u="sng">
                <a:effectLst/>
              </a:rPr>
              <a:t>CAREFUL</a:t>
            </a:r>
            <a:r>
              <a:rPr lang="en-CA" sz="1600" b="1">
                <a:effectLst/>
              </a:rPr>
              <a:t> ABOUT NOT LETTING BED BUGS BACK INTO YOUR HOME</a:t>
            </a:r>
            <a:endParaRPr lang="en-CA" sz="1600">
              <a:effectLst/>
            </a:endParaRPr>
          </a:p>
        </p:txBody>
      </p:sp>
      <p:pic>
        <p:nvPicPr>
          <p:cNvPr id="17" name="Picture 16" descr="C:\Users\Chaig\AppData\Local\Microsoft\Windows\Temporary Internet Files\Content.IE5\766DNN2G\MC900023537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03" y="3840327"/>
            <a:ext cx="1720850" cy="127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4137"/>
          <p:cNvSpPr txBox="1"/>
          <p:nvPr/>
        </p:nvSpPr>
        <p:spPr>
          <a:xfrm>
            <a:off x="5181600" y="3733800"/>
            <a:ext cx="414655" cy="8388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CA" sz="36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$</a:t>
            </a:r>
            <a:endParaRPr lang="en-CA" dirty="0">
              <a:effectLst/>
            </a:endParaRPr>
          </a:p>
        </p:txBody>
      </p:sp>
      <p:sp>
        <p:nvSpPr>
          <p:cNvPr id="19" name="Text Box 4138"/>
          <p:cNvSpPr txBox="1"/>
          <p:nvPr/>
        </p:nvSpPr>
        <p:spPr>
          <a:xfrm>
            <a:off x="4075569" y="4442091"/>
            <a:ext cx="3087231" cy="142635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SPRAYING COSTS MONEY – </a:t>
            </a:r>
            <a:endParaRPr lang="en-CA" sz="1600" b="1" dirty="0" smtClean="0">
              <a:effectLst/>
            </a:endParaRPr>
          </a:p>
          <a:p>
            <a:pPr algn="ctr"/>
            <a:r>
              <a:rPr lang="en-CA" sz="1600" b="1" dirty="0" smtClean="0">
                <a:effectLst/>
              </a:rPr>
              <a:t>IF </a:t>
            </a:r>
            <a:r>
              <a:rPr lang="en-CA" sz="1600" b="1" dirty="0">
                <a:effectLst/>
              </a:rPr>
              <a:t>YOU ARE NOT CAREFUL </a:t>
            </a:r>
            <a:endParaRPr lang="en-CA" sz="1600" b="1" dirty="0" smtClean="0">
              <a:effectLst/>
            </a:endParaRPr>
          </a:p>
          <a:p>
            <a:pPr algn="ctr"/>
            <a:r>
              <a:rPr lang="en-CA" sz="1600" b="1" dirty="0" smtClean="0">
                <a:effectLst/>
              </a:rPr>
              <a:t>(</a:t>
            </a:r>
            <a:r>
              <a:rPr lang="en-CA" sz="1600" b="1" dirty="0">
                <a:effectLst/>
              </a:rPr>
              <a:t>if you don’t follow instructions!)</a:t>
            </a:r>
            <a:endParaRPr lang="en-CA" sz="1600" dirty="0">
              <a:effectLst/>
            </a:endParaRPr>
          </a:p>
          <a:p>
            <a:pPr algn="ctr"/>
            <a:r>
              <a:rPr lang="en-CA" sz="1600" b="1" dirty="0">
                <a:effectLst/>
              </a:rPr>
              <a:t> YOU CAN BE CHARGED FOR THE NEXT TREATMENT!</a:t>
            </a:r>
            <a:endParaRPr lang="en-CA" sz="1600" dirty="0">
              <a:effectLst/>
            </a:endParaRPr>
          </a:p>
        </p:txBody>
      </p:sp>
      <p:sp>
        <p:nvSpPr>
          <p:cNvPr id="9" name="Text Box 4117"/>
          <p:cNvSpPr txBox="1"/>
          <p:nvPr/>
        </p:nvSpPr>
        <p:spPr>
          <a:xfrm>
            <a:off x="438136" y="5562600"/>
            <a:ext cx="2190353" cy="63614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>
                <a:effectLst/>
              </a:rPr>
              <a:t>WATCH FOR BUGS, BUG POOP OR BITES!</a:t>
            </a:r>
            <a:endParaRPr lang="en-CA" sz="1600">
              <a:effectLst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76500" y="5668425"/>
            <a:ext cx="172085" cy="2000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3443381" y="5553951"/>
            <a:ext cx="172085" cy="2000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6" name="Text Box 4117"/>
          <p:cNvSpPr txBox="1"/>
          <p:nvPr/>
        </p:nvSpPr>
        <p:spPr>
          <a:xfrm>
            <a:off x="7081829" y="4994621"/>
            <a:ext cx="1862444" cy="15187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IF YOU SEE BUGS AGAIN – </a:t>
            </a:r>
          </a:p>
          <a:p>
            <a:pPr algn="ctr"/>
            <a:r>
              <a:rPr lang="en-US" sz="1600" b="1" dirty="0" smtClean="0"/>
              <a:t>TELL LFS or YOUR LANDLORD! </a:t>
            </a:r>
          </a:p>
          <a:p>
            <a:pPr algn="ctr"/>
            <a:r>
              <a:rPr lang="en-US" sz="1600" dirty="0" smtClean="0"/>
              <a:t>(DON’T JUST “LIVE WITH IT”)</a:t>
            </a:r>
            <a:endParaRPr lang="en-CA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PREVENTING SPREAD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to help ensure that you do NOT get BED BUGS AGAIN, and so that your FRIENDS and FAMILY don’t get them either!</a:t>
            </a:r>
          </a:p>
          <a:p>
            <a:r>
              <a:rPr lang="en-US" dirty="0" smtClean="0"/>
              <a:t>BED BUGS travel on PEOPLE’S CLOTHES and BAGS</a:t>
            </a:r>
          </a:p>
          <a:p>
            <a:r>
              <a:rPr lang="en-US" dirty="0" smtClean="0"/>
              <a:t>CHECK your BAGS OFTEN and PUT YOUR BACK PACK INTO YOUR DRYER</a:t>
            </a:r>
          </a:p>
          <a:p>
            <a:r>
              <a:rPr lang="en-US" dirty="0" smtClean="0"/>
              <a:t>VACUUM! VACUUM! </a:t>
            </a:r>
            <a:r>
              <a:rPr lang="en-US" sz="3600" b="1" u="sng" dirty="0" smtClean="0"/>
              <a:t>VACUUM!!!</a:t>
            </a:r>
          </a:p>
          <a:p>
            <a:r>
              <a:rPr lang="en-US" dirty="0" smtClean="0"/>
              <a:t>IF YOU SEE ANY BUGS – DON’T SMOOSH (FLUSH!)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3075" name="Picture 3" descr="C:\Users\Chaig\AppData\Local\Microsoft\Windows\Temporary Internet Files\Content.IE5\TZCYVM02\MC9003548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84" y="0"/>
            <a:ext cx="1158240" cy="14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aig\AppData\Local\Microsoft\Windows\Temporary Internet Files\Content.IE5\766DNN2G\MC9000595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13703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aig\AppData\Local\Microsoft\Windows\Temporary Internet Files\Content.IE5\J256GTVN\MC9000535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9005"/>
            <a:ext cx="1605382" cy="17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6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VISITING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973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 HONEST – visiting family and friends is important but you don’t want the bugs to visit too!</a:t>
            </a:r>
          </a:p>
          <a:p>
            <a:r>
              <a:rPr lang="en-US" dirty="0" smtClean="0"/>
              <a:t>If you BELIEVE that you must VISIT:</a:t>
            </a:r>
          </a:p>
          <a:p>
            <a:pPr lvl="1"/>
            <a:r>
              <a:rPr lang="en-US" dirty="0" smtClean="0"/>
              <a:t>WEAR CLOTHES OUT of the DRYER or SEALED BAG</a:t>
            </a:r>
          </a:p>
          <a:p>
            <a:pPr lvl="1"/>
            <a:r>
              <a:rPr lang="en-US" dirty="0" smtClean="0"/>
              <a:t>IMMEDIATELY LEAVE HOUSE</a:t>
            </a:r>
          </a:p>
          <a:p>
            <a:pPr lvl="1"/>
            <a:r>
              <a:rPr lang="en-US" dirty="0" smtClean="0"/>
              <a:t>AT YOUR FRIEND’S HOUSE – LEAVE YOUR PURSE/BAG NEAR the DOOR or on HARD SURFACE (not a couch or bed)</a:t>
            </a:r>
          </a:p>
          <a:p>
            <a:pPr lvl="1"/>
            <a:r>
              <a:rPr lang="en-US" dirty="0" smtClean="0"/>
              <a:t>SIT ON A HARD CHAIR</a:t>
            </a:r>
          </a:p>
          <a:p>
            <a:pPr lvl="1"/>
            <a:r>
              <a:rPr lang="en-US" dirty="0" smtClean="0"/>
              <a:t>DON’T SLEEP OVER</a:t>
            </a:r>
          </a:p>
          <a:p>
            <a:pPr lvl="1"/>
            <a:r>
              <a:rPr lang="en-US" dirty="0" smtClean="0"/>
              <a:t>AT HOME – PUT YOUR CLOTHES DIRECTLY into the DRYER for 1.5 hours</a:t>
            </a:r>
          </a:p>
          <a:p>
            <a:r>
              <a:rPr lang="en-US" dirty="0" smtClean="0"/>
              <a:t>IF PEOPLE VISIT YOU – VACUUM WHERE THEY SAT IMMEDIATELY AFTER THEY LEAVE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13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BED BUG BASICS</a:t>
            </a:r>
          </a:p>
          <a:p>
            <a:r>
              <a:rPr lang="en-US" dirty="0" smtClean="0"/>
              <a:t>FUMIGATION / “SPRAYING”</a:t>
            </a:r>
          </a:p>
          <a:p>
            <a:r>
              <a:rPr lang="en-US" dirty="0" smtClean="0"/>
              <a:t>RESPONSIBILITIES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AFTER-TREATMENT</a:t>
            </a:r>
          </a:p>
          <a:p>
            <a:r>
              <a:rPr lang="en-US" dirty="0" smtClean="0"/>
              <a:t>PREVENTING SPREAD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140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BED BUGS?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85" y="1219200"/>
            <a:ext cx="8229600" cy="4525963"/>
          </a:xfrm>
        </p:spPr>
        <p:txBody>
          <a:bodyPr/>
          <a:lstStyle/>
          <a:p>
            <a:r>
              <a:rPr lang="en-US" dirty="0" smtClean="0"/>
              <a:t>BUGS that feed on human’s blood but do NOT live </a:t>
            </a:r>
            <a:r>
              <a:rPr lang="en-US" u="sng" dirty="0" smtClean="0"/>
              <a:t>on</a:t>
            </a:r>
            <a:r>
              <a:rPr lang="en-US" dirty="0" smtClean="0"/>
              <a:t> people</a:t>
            </a:r>
          </a:p>
          <a:p>
            <a:r>
              <a:rPr lang="en-US" dirty="0" smtClean="0"/>
              <a:t>When THEY BITE they inject an anesthetic so you don’t feel pain when they bite</a:t>
            </a:r>
          </a:p>
          <a:p>
            <a:r>
              <a:rPr lang="en-US" dirty="0" smtClean="0"/>
              <a:t>Most people will get itchy red bumps but some do not react to the bite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smtClean="0"/>
              <a:t>might not know that they have a bed bug problem!)</a:t>
            </a:r>
            <a:endParaRPr lang="en-CA" dirty="0"/>
          </a:p>
        </p:txBody>
      </p:sp>
      <p:pic>
        <p:nvPicPr>
          <p:cNvPr id="4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2364722">
            <a:off x="8232812" y="109535"/>
            <a:ext cx="1049346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dbugshamilton.ca/blog/wp-content/uploads/2013/05/bed_bugs_lin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7" b="85258" l="7500" r="45500">
                        <a14:foregroundMark x1="31500" y1="78624" x2="31500" y2="78624"/>
                        <a14:foregroundMark x1="40000" y1="78870" x2="40000" y2="78870"/>
                        <a14:foregroundMark x1="28833" y1="81572" x2="28833" y2="81572"/>
                        <a14:foregroundMark x1="18833" y1="57985" x2="18833" y2="57985"/>
                        <a14:foregroundMark x1="18500" y1="59459" x2="18500" y2="59459"/>
                        <a14:foregroundMark x1="18500" y1="59459" x2="18500" y2="59459"/>
                        <a14:foregroundMark x1="14000" y1="61671" x2="14000" y2="61671"/>
                        <a14:foregroundMark x1="12500" y1="76413" x2="12500" y2="76413"/>
                        <a14:foregroundMark x1="30333" y1="78378" x2="30333" y2="78378"/>
                        <a14:backgroundMark x1="23167" y1="72482" x2="23167" y2="72482"/>
                        <a14:backgroundMark x1="26333" y1="75921" x2="26333" y2="75921"/>
                        <a14:backgroundMark x1="30667" y1="77396" x2="30667" y2="77396"/>
                        <a14:backgroundMark x1="33833" y1="77396" x2="33833" y2="77396"/>
                        <a14:backgroundMark x1="36167" y1="76658" x2="36167" y2="76658"/>
                        <a14:backgroundMark x1="31167" y1="77396" x2="31167" y2="77396"/>
                        <a14:backgroundMark x1="30000" y1="76904" x2="30000" y2="76904"/>
                        <a14:backgroundMark x1="32333" y1="77396" x2="32333" y2="7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3241" r="55171" b="14928"/>
          <a:stretch/>
        </p:blipFill>
        <p:spPr bwMode="auto">
          <a:xfrm rot="7613638">
            <a:off x="1146213" y="6357935"/>
            <a:ext cx="1049346" cy="6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edbugcertified.com/wp-content/uploads/2010/05/bed-bug-bites-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97597"/>
            <a:ext cx="3019795" cy="16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aig\AppData\Local\Microsoft\Windows\Temporary Internet Files\Content.IE5\QD0O2144\MC9003404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2509114"/>
            <a:ext cx="398221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6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sz="4000" u="sng" dirty="0" smtClean="0"/>
              <a:t>TREATING BED BUGS IS </a:t>
            </a:r>
            <a:r>
              <a:rPr lang="en-US" sz="4000" b="1" u="sng" dirty="0" smtClean="0"/>
              <a:t>NOT</a:t>
            </a:r>
            <a:r>
              <a:rPr lang="en-US" sz="4000" u="sng" dirty="0" smtClean="0"/>
              <a:t> OPTIONAL</a:t>
            </a:r>
            <a:endParaRPr lang="en-US" sz="4000" b="1" dirty="0" smtClean="0"/>
          </a:p>
          <a:p>
            <a:r>
              <a:rPr lang="en-US" dirty="0" smtClean="0"/>
              <a:t>BED BUGS in LETHBRIDGE is a GROWING PROBLEM</a:t>
            </a:r>
          </a:p>
          <a:p>
            <a:r>
              <a:rPr lang="en-US" dirty="0" smtClean="0"/>
              <a:t>NOT ONLY a BHUTANESE/NEPALI PROBLEM – but there are reasons why that community is more vulnerable to getting/spreading bed bugs</a:t>
            </a:r>
          </a:p>
          <a:p>
            <a:r>
              <a:rPr lang="en-US" u="sng" dirty="0" smtClean="0"/>
              <a:t>NO ONE WANTS </a:t>
            </a:r>
            <a:r>
              <a:rPr lang="en-US" dirty="0" smtClean="0"/>
              <a:t>the BHUTANESE/NEPALI COMMUNITY to get a NEGATIVE REPUTATION within LETHBRIDGE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33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FUMIGATION / “SPRAYING”: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LANDLORD or YOU arranges to have a professional come to your HOME and SPRAY CHEMICALS that will KILL the BED BUGS</a:t>
            </a:r>
          </a:p>
          <a:p>
            <a:r>
              <a:rPr lang="en-US" dirty="0" smtClean="0"/>
              <a:t>CHEMICALS are SAFE </a:t>
            </a:r>
            <a:r>
              <a:rPr lang="en-US" u="sng" dirty="0" smtClean="0"/>
              <a:t>BUT</a:t>
            </a:r>
            <a:r>
              <a:rPr lang="en-US" dirty="0" smtClean="0"/>
              <a:t> CANNOT TOUCH HUMAN SKIN</a:t>
            </a:r>
          </a:p>
          <a:p>
            <a:pPr lvl="1"/>
            <a:r>
              <a:rPr lang="en-US" dirty="0" smtClean="0"/>
              <a:t>MUST STAY AWAY for 6-8 HOURS while it DRIES</a:t>
            </a:r>
          </a:p>
          <a:p>
            <a:pPr lvl="1"/>
            <a:r>
              <a:rPr lang="en-US" dirty="0" smtClean="0"/>
              <a:t>DOES NOT SPRAY MATTRESS or COUCH CUSHIONS</a:t>
            </a:r>
          </a:p>
          <a:p>
            <a:r>
              <a:rPr lang="en-US" dirty="0" smtClean="0"/>
              <a:t>COST = between $400 - $1200</a:t>
            </a:r>
          </a:p>
          <a:p>
            <a:r>
              <a:rPr lang="en-US" dirty="0" smtClean="0"/>
              <a:t>FUMIGATORS are HELPERS</a:t>
            </a:r>
          </a:p>
          <a:p>
            <a:pPr lvl="1"/>
            <a:r>
              <a:rPr lang="en-US" dirty="0" smtClean="0"/>
              <a:t>BUT YOU and YOUR FAMILY are RESPONSIBLE 		</a:t>
            </a:r>
            <a:r>
              <a:rPr lang="en-US" sz="2200" i="1" dirty="0" smtClean="0"/>
              <a:t>(for getting rid of the bugs and preventing them from returning)</a:t>
            </a:r>
          </a:p>
          <a:p>
            <a:endParaRPr lang="en-CA" dirty="0"/>
          </a:p>
        </p:txBody>
      </p:sp>
      <p:pic>
        <p:nvPicPr>
          <p:cNvPr id="4" name="Picture 3" descr="C:\Users\Chaig\AppData\Local\Microsoft\Windows\Temporary Internet Files\Content.IE5\766DNN2G\MC900023537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343400"/>
            <a:ext cx="2286000" cy="152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89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LANDLORD:</a:t>
            </a:r>
          </a:p>
          <a:p>
            <a:pPr lvl="1"/>
            <a:r>
              <a:rPr lang="en-US" dirty="0" smtClean="0"/>
              <a:t>ARRANGE for TREATMENT</a:t>
            </a:r>
          </a:p>
          <a:p>
            <a:r>
              <a:rPr lang="en-US" dirty="0" smtClean="0"/>
              <a:t>FUMIGATORS</a:t>
            </a:r>
          </a:p>
          <a:p>
            <a:pPr lvl="1"/>
            <a:r>
              <a:rPr lang="en-US" dirty="0" smtClean="0"/>
              <a:t>SPRAY CHEMICALS TWICE to KILL the BED BUGS</a:t>
            </a:r>
          </a:p>
          <a:p>
            <a:r>
              <a:rPr lang="en-US" dirty="0" smtClean="0"/>
              <a:t>TENANT: </a:t>
            </a:r>
          </a:p>
          <a:p>
            <a:pPr lvl="1"/>
            <a:r>
              <a:rPr lang="en-US" dirty="0" smtClean="0"/>
              <a:t>REPORT to LANDLORD</a:t>
            </a:r>
          </a:p>
          <a:p>
            <a:pPr lvl="1"/>
            <a:r>
              <a:rPr lang="en-US" dirty="0" smtClean="0"/>
              <a:t>PREPARE for TREATMENT</a:t>
            </a:r>
          </a:p>
          <a:p>
            <a:pPr lvl="1"/>
            <a:r>
              <a:rPr lang="en-US" dirty="0" smtClean="0"/>
              <a:t>COMMUNICATE </a:t>
            </a:r>
            <a:r>
              <a:rPr lang="en-US" sz="2000" i="1" dirty="0" smtClean="0"/>
              <a:t>(with landlord &amp; fumigator)  </a:t>
            </a:r>
            <a:r>
              <a:rPr lang="en-US" dirty="0" smtClean="0"/>
              <a:t>and BE HOME at assigned day and time</a:t>
            </a:r>
          </a:p>
          <a:p>
            <a:pPr lvl="1"/>
            <a:r>
              <a:rPr lang="en-US" dirty="0" smtClean="0"/>
              <a:t>FOLLOW INSTRUCTIONS </a:t>
            </a:r>
            <a:r>
              <a:rPr lang="en-US" sz="2000" i="1" dirty="0" smtClean="0"/>
              <a:t>(this orientation &amp; fumigator’s instructions)</a:t>
            </a:r>
          </a:p>
          <a:p>
            <a:pPr lvl="1"/>
            <a:r>
              <a:rPr lang="en-US" dirty="0" smtClean="0"/>
              <a:t>PREVENT BUGS from RETURNING</a:t>
            </a:r>
          </a:p>
          <a:p>
            <a:pPr lvl="1"/>
            <a:r>
              <a:rPr lang="en-US" u="sng" dirty="0" smtClean="0"/>
              <a:t>KEEP CHECKING!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29026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INFORM LANDLORD of BED BUGS</a:t>
            </a:r>
          </a:p>
          <a:p>
            <a:r>
              <a:rPr lang="en-US" dirty="0" smtClean="0"/>
              <a:t>BUY BOX-SPRING COVER(S)</a:t>
            </a:r>
          </a:p>
          <a:p>
            <a:r>
              <a:rPr lang="en-US" dirty="0" smtClean="0"/>
              <a:t>LANDLORD or FUMIGATOR will NOTIFY you of DAY of TREATMENT (BE HOME!!!!)</a:t>
            </a:r>
          </a:p>
          <a:p>
            <a:r>
              <a:rPr lang="en-US" dirty="0" smtClean="0"/>
              <a:t>FOLLOW PREPARATION INSTRUCTIONS</a:t>
            </a:r>
          </a:p>
          <a:p>
            <a:r>
              <a:rPr lang="en-US" dirty="0" smtClean="0"/>
              <a:t>LEAVE HOME FOR 6-8 HOURS DURING TREATMENT (FOR YOUR HEALTH!)</a:t>
            </a:r>
          </a:p>
          <a:p>
            <a:r>
              <a:rPr lang="en-US" dirty="0" smtClean="0"/>
              <a:t>RETURN HOME (but don’t return everything to where it was before – they will be spraying again in 7-10 days)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40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PREPARATION: </a:t>
            </a:r>
            <a:r>
              <a:rPr lang="en-US" u="sng" dirty="0" smtClean="0"/>
              <a:t>BEDDING</a:t>
            </a:r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24" name="Picture 23" descr="C:\Users\Chaig\AppData\Local\Microsoft\Windows\Temporary Internet Files\Content.IE5\TZCYVM02\MP900430722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0417" r="7212"/>
          <a:stretch/>
        </p:blipFill>
        <p:spPr bwMode="auto">
          <a:xfrm>
            <a:off x="389889" y="1423370"/>
            <a:ext cx="1600835" cy="1761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:\Users\Chaig\AppData\Local\Microsoft\Windows\Temporary Internet Files\Content.IE5\QD0O2144\MP900448589[1]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89" y="4724400"/>
            <a:ext cx="1677670" cy="1847850"/>
          </a:xfrm>
          <a:prstGeom prst="rect">
            <a:avLst/>
          </a:prstGeom>
          <a:noFill/>
          <a:extLst/>
        </p:spPr>
      </p:pic>
      <p:sp>
        <p:nvSpPr>
          <p:cNvPr id="26" name="Right Arrow 25"/>
          <p:cNvSpPr/>
          <p:nvPr/>
        </p:nvSpPr>
        <p:spPr>
          <a:xfrm>
            <a:off x="2131495" y="1915640"/>
            <a:ext cx="697601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7" name="Text Box 7"/>
          <p:cNvSpPr txBox="1"/>
          <p:nvPr/>
        </p:nvSpPr>
        <p:spPr>
          <a:xfrm>
            <a:off x="219076" y="3150551"/>
            <a:ext cx="1914524" cy="13597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>
                <a:effectLst/>
              </a:rPr>
              <a:t>ALL BEDDING</a:t>
            </a:r>
            <a:endParaRPr lang="en-CA" sz="1600" dirty="0">
              <a:effectLst/>
            </a:endParaRPr>
          </a:p>
          <a:p>
            <a:pPr algn="ctr"/>
            <a:r>
              <a:rPr lang="en-CA" sz="1600" dirty="0">
                <a:effectLst/>
              </a:rPr>
              <a:t>(pillows, sheets, blankets, mattress covers, </a:t>
            </a:r>
            <a:r>
              <a:rPr lang="en-CA" sz="1600" dirty="0" smtClean="0">
                <a:effectLst/>
              </a:rPr>
              <a:t>bed skirts </a:t>
            </a:r>
            <a:r>
              <a:rPr lang="en-CA" sz="1600" dirty="0">
                <a:effectLst/>
              </a:rPr>
              <a:t>– everything!)</a:t>
            </a:r>
          </a:p>
        </p:txBody>
      </p:sp>
      <p:pic>
        <p:nvPicPr>
          <p:cNvPr id="28" name="Picture 27" descr="C:\Users\Chaig\AppData\Local\Microsoft\Windows\Temporary Internet Files\Content.IE5\4USGD6LR\MC900391100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1301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Chaig\AppData\Local\Microsoft\Windows\Temporary Internet Files\Content.IE5\TOFORZ0X\MC900320182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95" y="3000943"/>
            <a:ext cx="1171575" cy="150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Chaig\AppData\Local\Microsoft\Windows\Temporary Internet Files\Content.IE5\766DNN2G\MC900232855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37" y="1631692"/>
            <a:ext cx="13938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Chaig\AppData\Local\Microsoft\Windows\Temporary Internet Files\Content.IE5\QD0O2144\MP900448589[1].jp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8212" l="606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1" y="1268585"/>
            <a:ext cx="1677670" cy="1847850"/>
          </a:xfrm>
          <a:prstGeom prst="rect">
            <a:avLst/>
          </a:prstGeom>
          <a:noFill/>
          <a:extLst/>
        </p:spPr>
      </p:pic>
      <p:grpSp>
        <p:nvGrpSpPr>
          <p:cNvPr id="13" name="Group 12"/>
          <p:cNvGrpSpPr/>
          <p:nvPr/>
        </p:nvGrpSpPr>
        <p:grpSpPr>
          <a:xfrm>
            <a:off x="5873930" y="3854879"/>
            <a:ext cx="1013801" cy="1099982"/>
            <a:chOff x="6873557" y="4876800"/>
            <a:chExt cx="1323975" cy="1416685"/>
          </a:xfrm>
        </p:grpSpPr>
        <p:pic>
          <p:nvPicPr>
            <p:cNvPr id="32" name="Picture 31" descr="http://3.bp.blogspot.com/-XHthoUkGilI/TxzHfoFeq0I/AAAAAAAAKmM/PPlu9y-xHK0/s1600/IMG_7229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4" r="35919" b="27404"/>
            <a:stretch/>
          </p:blipFill>
          <p:spPr bwMode="auto">
            <a:xfrm>
              <a:off x="6873557" y="4876800"/>
              <a:ext cx="1257300" cy="14166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Donut 32"/>
            <p:cNvSpPr/>
            <p:nvPr/>
          </p:nvSpPr>
          <p:spPr>
            <a:xfrm>
              <a:off x="7740332" y="5534025"/>
              <a:ext cx="457200" cy="447675"/>
            </a:xfrm>
            <a:prstGeom prst="donut">
              <a:avLst>
                <a:gd name="adj" fmla="val 900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  <p:sp>
        <p:nvSpPr>
          <p:cNvPr id="34" name="Right Arrow 33"/>
          <p:cNvSpPr/>
          <p:nvPr/>
        </p:nvSpPr>
        <p:spPr>
          <a:xfrm rot="3149009">
            <a:off x="4293420" y="2758689"/>
            <a:ext cx="672785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35" name="Right Arrow 34"/>
          <p:cNvSpPr/>
          <p:nvPr/>
        </p:nvSpPr>
        <p:spPr>
          <a:xfrm rot="3816102">
            <a:off x="7056618" y="4470522"/>
            <a:ext cx="835025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6032355" y="3139122"/>
            <a:ext cx="672785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38" name="Right Arrow 37"/>
          <p:cNvSpPr/>
          <p:nvPr/>
        </p:nvSpPr>
        <p:spPr>
          <a:xfrm>
            <a:off x="3996708" y="1851725"/>
            <a:ext cx="672785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39" name="Right Arrow 38"/>
          <p:cNvSpPr/>
          <p:nvPr/>
        </p:nvSpPr>
        <p:spPr>
          <a:xfrm rot="3149009">
            <a:off x="6032356" y="2344342"/>
            <a:ext cx="672785" cy="4845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40" name="Text Box 7"/>
          <p:cNvSpPr txBox="1"/>
          <p:nvPr/>
        </p:nvSpPr>
        <p:spPr>
          <a:xfrm>
            <a:off x="6267089" y="1375629"/>
            <a:ext cx="2505711" cy="8168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PILLOWS</a:t>
            </a:r>
            <a:endParaRPr lang="en-CA" sz="1600" dirty="0">
              <a:effectLst/>
            </a:endParaRPr>
          </a:p>
          <a:p>
            <a:pPr algn="ctr"/>
            <a:r>
              <a:rPr lang="en-US" sz="1600" dirty="0" smtClean="0"/>
              <a:t>CAN GO INTO THE DRYER INSTEAD OF WASHER </a:t>
            </a:r>
            <a:endParaRPr lang="en-CA" sz="1600" dirty="0">
              <a:effectLst/>
            </a:endParaRPr>
          </a:p>
        </p:txBody>
      </p:sp>
      <p:sp>
        <p:nvSpPr>
          <p:cNvPr id="41" name="Text Box 7"/>
          <p:cNvSpPr txBox="1"/>
          <p:nvPr/>
        </p:nvSpPr>
        <p:spPr>
          <a:xfrm>
            <a:off x="4232803" y="4124816"/>
            <a:ext cx="1167612" cy="7197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600" b="1" dirty="0" smtClean="0">
                <a:effectLst/>
              </a:rPr>
              <a:t>WASH</a:t>
            </a:r>
          </a:p>
          <a:p>
            <a:pPr algn="ctr"/>
            <a:r>
              <a:rPr lang="en-US" sz="1600" dirty="0" smtClean="0"/>
              <a:t>HOT!</a:t>
            </a:r>
            <a:endParaRPr lang="en-CA" sz="1600" dirty="0">
              <a:effectLst/>
            </a:endParaRPr>
          </a:p>
        </p:txBody>
      </p:sp>
      <p:sp>
        <p:nvSpPr>
          <p:cNvPr id="42" name="Text Box 7"/>
          <p:cNvSpPr txBox="1"/>
          <p:nvPr/>
        </p:nvSpPr>
        <p:spPr>
          <a:xfrm>
            <a:off x="7786775" y="3200400"/>
            <a:ext cx="1289143" cy="90622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DRY</a:t>
            </a:r>
            <a:endParaRPr lang="en-CA" sz="1600" b="1" dirty="0" smtClean="0">
              <a:effectLst/>
            </a:endParaRPr>
          </a:p>
          <a:p>
            <a:pPr algn="ctr"/>
            <a:r>
              <a:rPr lang="en-US" sz="1600" dirty="0" smtClean="0"/>
              <a:t>HOT!</a:t>
            </a:r>
          </a:p>
          <a:p>
            <a:pPr algn="ctr"/>
            <a:r>
              <a:rPr lang="en-US" sz="1600" dirty="0" smtClean="0"/>
              <a:t>90 MINUTES</a:t>
            </a:r>
            <a:endParaRPr lang="en-CA" sz="1600" dirty="0">
              <a:effectLst/>
            </a:endParaRPr>
          </a:p>
        </p:txBody>
      </p:sp>
      <p:sp>
        <p:nvSpPr>
          <p:cNvPr id="43" name="Text Box 7"/>
          <p:cNvSpPr txBox="1"/>
          <p:nvPr/>
        </p:nvSpPr>
        <p:spPr>
          <a:xfrm>
            <a:off x="2829096" y="3000944"/>
            <a:ext cx="1167612" cy="62268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TIE IN BAG</a:t>
            </a:r>
            <a:endParaRPr lang="en-CA" sz="1600" b="1" dirty="0" smtClean="0">
              <a:effectLst/>
            </a:endParaRPr>
          </a:p>
          <a:p>
            <a:pPr algn="ctr"/>
            <a:r>
              <a:rPr lang="en-US" sz="1600" dirty="0" smtClean="0"/>
              <a:t>TIGHTLY!</a:t>
            </a:r>
            <a:endParaRPr lang="en-CA" sz="1600" dirty="0">
              <a:effectLst/>
            </a:endParaRPr>
          </a:p>
        </p:txBody>
      </p:sp>
      <p:sp>
        <p:nvSpPr>
          <p:cNvPr id="44" name="Text Box 7"/>
          <p:cNvSpPr txBox="1"/>
          <p:nvPr/>
        </p:nvSpPr>
        <p:spPr>
          <a:xfrm>
            <a:off x="4876800" y="5486400"/>
            <a:ext cx="2743200" cy="108584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/>
              <a:t>TIE IN DIFFERENT BAG</a:t>
            </a:r>
            <a:endParaRPr lang="en-CA" sz="1600" b="1" dirty="0" smtClean="0">
              <a:effectLst/>
            </a:endParaRPr>
          </a:p>
          <a:p>
            <a:pPr algn="ctr"/>
            <a:r>
              <a:rPr lang="en-US" sz="1600" dirty="0" smtClean="0"/>
              <a:t>- PLACE IN MIDDLE OF ROOM</a:t>
            </a:r>
          </a:p>
          <a:p>
            <a:pPr algn="ctr"/>
            <a:r>
              <a:rPr lang="en-US" sz="1600" dirty="0" smtClean="0">
                <a:effectLst/>
              </a:rPr>
              <a:t>- DO NOT TOUCH UNTIL TREATMENT FINISHED</a:t>
            </a:r>
            <a:endParaRPr lang="en-CA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636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</p:spPr>
        <p:txBody>
          <a:bodyPr/>
          <a:lstStyle/>
          <a:p>
            <a:r>
              <a:rPr lang="en-US" dirty="0"/>
              <a:t>PREPARATION</a:t>
            </a:r>
            <a:r>
              <a:rPr lang="en-US" dirty="0" smtClean="0"/>
              <a:t>: BED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BUY a MATTRESS/BOX SPRING BED BUG cover</a:t>
            </a:r>
          </a:p>
          <a:p>
            <a:pPr lvl="1"/>
            <a:r>
              <a:rPr lang="en-US" dirty="0" smtClean="0"/>
              <a:t>Sears or Walmart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600" dirty="0" smtClean="0"/>
              <a:t>(between $30 - $60~ </a:t>
            </a:r>
            <a:r>
              <a:rPr lang="en-US" sz="2200" dirty="0" smtClean="0"/>
              <a:t>depending on bed size!</a:t>
            </a:r>
            <a:r>
              <a:rPr lang="en-US" sz="2600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(If you can only afford to buy one – the box-spring is most important)</a:t>
            </a:r>
          </a:p>
          <a:p>
            <a:pPr lvl="1"/>
            <a:r>
              <a:rPr lang="en-US" dirty="0" smtClean="0"/>
              <a:t>Zip up mattress/box-spring – BE CAREFUL NOT to RIP IT! </a:t>
            </a:r>
            <a:r>
              <a:rPr lang="en-US" sz="2600" i="1" dirty="0" smtClean="0"/>
              <a:t>(if it rips it is useless and cannot be returned!)</a:t>
            </a:r>
          </a:p>
          <a:p>
            <a:pPr lvl="1"/>
            <a:r>
              <a:rPr lang="en-US" dirty="0" smtClean="0"/>
              <a:t>if the legs of your bed attach directly to the box spring – remove them and lay the box-spring directly on the floor</a:t>
            </a:r>
          </a:p>
          <a:p>
            <a:pPr lvl="1"/>
            <a:r>
              <a:rPr lang="en-US" b="1" dirty="0" smtClean="0"/>
              <a:t>DO NOT OPEN FOR 2 YEARS!</a:t>
            </a:r>
          </a:p>
          <a:p>
            <a:pPr lvl="2"/>
            <a:r>
              <a:rPr lang="en-US" i="1" dirty="0" smtClean="0"/>
              <a:t>Any bed bugs living in your box-spring will die inside the cover without any chemicals – only time and lack of food</a:t>
            </a:r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pic>
        <p:nvPicPr>
          <p:cNvPr id="4" name="Picture 3" descr="http://bedbugs.net/blog/wp-content/uploads/2012/06/bed-bug-mattress-cov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 b="25911"/>
          <a:stretch/>
        </p:blipFill>
        <p:spPr bwMode="auto">
          <a:xfrm>
            <a:off x="6475168" y="152400"/>
            <a:ext cx="2615565" cy="140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81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893</Words>
  <Application>Microsoft Macintosh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BED BUGS!</vt:lpstr>
      <vt:lpstr>TODAY:</vt:lpstr>
      <vt:lpstr>BED BUGS?</vt:lpstr>
      <vt:lpstr>TREATMENT</vt:lpstr>
      <vt:lpstr>FUMIGATION / “SPRAYING”:</vt:lpstr>
      <vt:lpstr>RESPONSIBILITIES:</vt:lpstr>
      <vt:lpstr>PLAN:</vt:lpstr>
      <vt:lpstr>PREPARATION: BEDDING </vt:lpstr>
      <vt:lpstr>PREPARATION: BED</vt:lpstr>
      <vt:lpstr>PREPARATIONS: CLOTHING</vt:lpstr>
      <vt:lpstr>PREPARATIONS: ROOMS</vt:lpstr>
      <vt:lpstr>DAY OF TREATMENT:</vt:lpstr>
      <vt:lpstr>AFTER-TREATMENT</vt:lpstr>
      <vt:lpstr>PREVENTING SPREAD</vt:lpstr>
      <vt:lpstr>VISITING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BUGS!</dc:title>
  <dc:creator>Cassandra Haig</dc:creator>
  <cp:lastModifiedBy>Laxmi Timsina</cp:lastModifiedBy>
  <cp:revision>49</cp:revision>
  <dcterms:created xsi:type="dcterms:W3CDTF">2014-11-04T22:08:40Z</dcterms:created>
  <dcterms:modified xsi:type="dcterms:W3CDTF">2015-06-19T04:24:44Z</dcterms:modified>
</cp:coreProperties>
</file>