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8"/>
  </p:notesMasterIdLst>
  <p:sldIdLst>
    <p:sldId id="282" r:id="rId2"/>
    <p:sldId id="258" r:id="rId3"/>
    <p:sldId id="284" r:id="rId4"/>
    <p:sldId id="257" r:id="rId5"/>
    <p:sldId id="259" r:id="rId6"/>
    <p:sldId id="260" r:id="rId7"/>
    <p:sldId id="291" r:id="rId8"/>
    <p:sldId id="292" r:id="rId9"/>
    <p:sldId id="293" r:id="rId10"/>
    <p:sldId id="297" r:id="rId11"/>
    <p:sldId id="295" r:id="rId12"/>
    <p:sldId id="294" r:id="rId13"/>
    <p:sldId id="261" r:id="rId14"/>
    <p:sldId id="262" r:id="rId15"/>
    <p:sldId id="264" r:id="rId16"/>
    <p:sldId id="265" r:id="rId17"/>
    <p:sldId id="283" r:id="rId18"/>
    <p:sldId id="266" r:id="rId19"/>
    <p:sldId id="267" r:id="rId20"/>
    <p:sldId id="268" r:id="rId21"/>
    <p:sldId id="296" r:id="rId22"/>
    <p:sldId id="272" r:id="rId23"/>
    <p:sldId id="285" r:id="rId24"/>
    <p:sldId id="287" r:id="rId25"/>
    <p:sldId id="286" r:id="rId26"/>
    <p:sldId id="289" r:id="rId27"/>
    <p:sldId id="290" r:id="rId28"/>
    <p:sldId id="275" r:id="rId29"/>
    <p:sldId id="273" r:id="rId30"/>
    <p:sldId id="274" r:id="rId31"/>
    <p:sldId id="276" r:id="rId32"/>
    <p:sldId id="281" r:id="rId33"/>
    <p:sldId id="298" r:id="rId34"/>
    <p:sldId id="278" r:id="rId35"/>
    <p:sldId id="279" r:id="rId36"/>
    <p:sldId id="28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EBD0"/>
    <a:srgbClr val="04827F"/>
    <a:srgbClr val="2597FF"/>
    <a:srgbClr val="552579"/>
    <a:srgbClr val="FF9E1D"/>
    <a:srgbClr val="D68B1C"/>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7" autoAdjust="0"/>
    <p:restoredTop sz="94684" autoAdjust="0"/>
  </p:normalViewPr>
  <p:slideViewPr>
    <p:cSldViewPr>
      <p:cViewPr>
        <p:scale>
          <a:sx n="100" d="100"/>
          <a:sy n="100" d="100"/>
        </p:scale>
        <p:origin x="-1864" y="-120"/>
      </p:cViewPr>
      <p:guideLst>
        <p:guide orient="horz" pos="2160"/>
        <p:guide pos="2880"/>
      </p:guideLst>
    </p:cSldViewPr>
  </p:slideViewPr>
  <p:outlineViewPr>
    <p:cViewPr>
      <p:scale>
        <a:sx n="33" d="100"/>
        <a:sy n="33" d="100"/>
      </p:scale>
      <p:origin x="0" y="11456"/>
    </p:cViewPr>
    <p:sldLst>
      <p:sld r:id="rId1" collapse="1"/>
    </p:sldLst>
  </p:outlineViewPr>
  <p:notesTextViewPr>
    <p:cViewPr>
      <p:scale>
        <a:sx n="1" d="1"/>
        <a:sy n="1" d="1"/>
      </p:scale>
      <p:origin x="0" y="0"/>
    </p:cViewPr>
  </p:notesTextViewPr>
  <p:sorterViewPr>
    <p:cViewPr>
      <p:scale>
        <a:sx n="66" d="100"/>
        <a:sy n="66" d="100"/>
      </p:scale>
      <p:origin x="0" y="0"/>
    </p:cViewPr>
  </p:sorterViewPr>
  <p:gridSpacing cx="152705" cy="152705"/>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14A9CA-A7D9-F94E-9808-93C2D04D2DAD}" type="datetimeFigureOut">
              <a:rPr lang="en-US" smtClean="0"/>
              <a:t>2014-12-29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B79ABD-CA2E-704C-9524-076DEC7421C4}" type="slidenum">
              <a:rPr lang="en-US" smtClean="0"/>
              <a:t>‹#›</a:t>
            </a:fld>
            <a:endParaRPr lang="en-US"/>
          </a:p>
        </p:txBody>
      </p:sp>
    </p:spTree>
    <p:extLst>
      <p:ext uri="{BB962C8B-B14F-4D97-AF65-F5344CB8AC3E}">
        <p14:creationId xmlns:p14="http://schemas.microsoft.com/office/powerpoint/2010/main" val="25772478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board photo</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3</a:t>
            </a:fld>
            <a:endParaRPr lang="en-US"/>
          </a:p>
        </p:txBody>
      </p:sp>
    </p:spTree>
    <p:extLst>
      <p:ext uri="{BB962C8B-B14F-4D97-AF65-F5344CB8AC3E}">
        <p14:creationId xmlns:p14="http://schemas.microsoft.com/office/powerpoint/2010/main" val="2403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 ship 30</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7</a:t>
            </a:fld>
            <a:endParaRPr lang="en-US"/>
          </a:p>
        </p:txBody>
      </p:sp>
    </p:spTree>
    <p:extLst>
      <p:ext uri="{BB962C8B-B14F-4D97-AF65-F5344CB8AC3E}">
        <p14:creationId xmlns:p14="http://schemas.microsoft.com/office/powerpoint/2010/main" val="262971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 ship 30</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8</a:t>
            </a:fld>
            <a:endParaRPr lang="en-US"/>
          </a:p>
        </p:txBody>
      </p:sp>
    </p:spTree>
    <p:extLst>
      <p:ext uri="{BB962C8B-B14F-4D97-AF65-F5344CB8AC3E}">
        <p14:creationId xmlns:p14="http://schemas.microsoft.com/office/powerpoint/2010/main" val="262971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 ship 30</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9</a:t>
            </a:fld>
            <a:endParaRPr lang="en-US"/>
          </a:p>
        </p:txBody>
      </p:sp>
    </p:spTree>
    <p:extLst>
      <p:ext uri="{BB962C8B-B14F-4D97-AF65-F5344CB8AC3E}">
        <p14:creationId xmlns:p14="http://schemas.microsoft.com/office/powerpoint/2010/main" val="262971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 ship 30</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11</a:t>
            </a:fld>
            <a:endParaRPr lang="en-US"/>
          </a:p>
        </p:txBody>
      </p:sp>
    </p:spTree>
    <p:extLst>
      <p:ext uri="{BB962C8B-B14F-4D97-AF65-F5344CB8AC3E}">
        <p14:creationId xmlns:p14="http://schemas.microsoft.com/office/powerpoint/2010/main" val="262971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 ship 30</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12</a:t>
            </a:fld>
            <a:endParaRPr lang="en-US"/>
          </a:p>
        </p:txBody>
      </p:sp>
    </p:spTree>
    <p:extLst>
      <p:ext uri="{BB962C8B-B14F-4D97-AF65-F5344CB8AC3E}">
        <p14:creationId xmlns:p14="http://schemas.microsoft.com/office/powerpoint/2010/main" val="262971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photo</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15</a:t>
            </a:fld>
            <a:endParaRPr lang="en-US"/>
          </a:p>
        </p:txBody>
      </p:sp>
    </p:spTree>
    <p:extLst>
      <p:ext uri="{BB962C8B-B14F-4D97-AF65-F5344CB8AC3E}">
        <p14:creationId xmlns:p14="http://schemas.microsoft.com/office/powerpoint/2010/main" val="327148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Photo</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19</a:t>
            </a:fld>
            <a:endParaRPr lang="en-US"/>
          </a:p>
        </p:txBody>
      </p:sp>
    </p:spTree>
    <p:extLst>
      <p:ext uri="{BB962C8B-B14F-4D97-AF65-F5344CB8AC3E}">
        <p14:creationId xmlns:p14="http://schemas.microsoft.com/office/powerpoint/2010/main" val="253527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 ship 30</a:t>
            </a:r>
            <a:endParaRPr lang="en-US" dirty="0"/>
          </a:p>
        </p:txBody>
      </p:sp>
      <p:sp>
        <p:nvSpPr>
          <p:cNvPr id="4" name="Slide Number Placeholder 3"/>
          <p:cNvSpPr>
            <a:spLocks noGrp="1"/>
          </p:cNvSpPr>
          <p:nvPr>
            <p:ph type="sldNum" sz="quarter" idx="10"/>
          </p:nvPr>
        </p:nvSpPr>
        <p:spPr/>
        <p:txBody>
          <a:bodyPr/>
          <a:lstStyle/>
          <a:p>
            <a:fld id="{CDB79ABD-CA2E-704C-9524-076DEC7421C4}" type="slidenum">
              <a:rPr lang="en-US" smtClean="0"/>
              <a:t>31</a:t>
            </a:fld>
            <a:endParaRPr lang="en-US"/>
          </a:p>
        </p:txBody>
      </p:sp>
    </p:spTree>
    <p:extLst>
      <p:ext uri="{BB962C8B-B14F-4D97-AF65-F5344CB8AC3E}">
        <p14:creationId xmlns:p14="http://schemas.microsoft.com/office/powerpoint/2010/main" val="262971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CA"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CA"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CA"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CA"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2014-12-29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CA"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53074F12-AA26-4AC8-9962-C36BB8F32554}" type="datetimeFigureOut">
              <a:rPr lang="en-US" smtClean="0"/>
              <a:pPr/>
              <a:t>2014-12-29</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B82CCC60-E8CD-4174-8B1A-7DF615B22E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5"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 Id="rId3"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24.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25.png"/><Relationship Id="rId5"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26.png"/><Relationship Id="rId5"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27.png"/><Relationship Id="rId5"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gif"/><Relationship Id="rId5"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 Id="rId3" Type="http://schemas.openxmlformats.org/officeDocument/2006/relationships/hyperlink" Target="https://ca.qbo.intuit.com/app/accountan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1" Type="http://schemas.openxmlformats.org/officeDocument/2006/relationships/slideLayout" Target="../slideLayouts/slideLayout6.xml"/><Relationship Id="rId2" Type="http://schemas.openxmlformats.org/officeDocument/2006/relationships/image" Target="../media/image3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 Id="rId3"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3.gif"/><Relationship Id="rId5"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5"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5"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5"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lum/>
            <a:alphaModFix amt="16000"/>
          </a:blip>
          <a:srcRect/>
          <a:stretch>
            <a:fillRect/>
          </a:stretch>
        </p:blipFill>
        <p:spPr>
          <a:xfrm>
            <a:off x="907080" y="222195"/>
            <a:ext cx="7177135" cy="6635805"/>
          </a:xfrm>
          <a:prstGeom prst="ellipse">
            <a:avLst/>
          </a:prstGeom>
          <a:ln>
            <a:noFill/>
          </a:ln>
          <a:effectLst>
            <a:softEdge rad="112500"/>
          </a:effectLst>
        </p:spPr>
      </p:pic>
      <p:sp>
        <p:nvSpPr>
          <p:cNvPr id="7" name="Rectangle 6"/>
          <p:cNvSpPr/>
          <p:nvPr/>
        </p:nvSpPr>
        <p:spPr>
          <a:xfrm>
            <a:off x="1059785" y="3734410"/>
            <a:ext cx="6827510" cy="923330"/>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chemeClr val="accent3">
                    <a:lumMod val="50000"/>
                  </a:schemeClr>
                </a:solidFill>
                <a:effectLst>
                  <a:innerShdw blurRad="63500" dist="50800" dir="13500000">
                    <a:prstClr val="black">
                      <a:alpha val="50000"/>
                    </a:prstClr>
                  </a:innerShdw>
                  <a:reflection blurRad="6350" stA="50000" endA="300" endPos="50000" dist="29997" dir="5400000" sy="-100000" algn="bl" rotWithShape="0"/>
                </a:effectLst>
                <a:latin typeface="Arial Rounded MT Bold"/>
                <a:cs typeface="Arial Rounded MT Bold"/>
              </a:rPr>
              <a:t>Annual Report 2014</a:t>
            </a:r>
            <a:endParaRPr lang="en-CA" sz="5400" b="1" cap="none" spc="0" dirty="0">
              <a:ln w="12700">
                <a:solidFill>
                  <a:schemeClr val="tx2">
                    <a:satMod val="155000"/>
                  </a:schemeClr>
                </a:solidFill>
                <a:prstDash val="solid"/>
              </a:ln>
              <a:solidFill>
                <a:schemeClr val="accent3">
                  <a:lumMod val="50000"/>
                </a:schemeClr>
              </a:solidFill>
              <a:effectLst>
                <a:innerShdw blurRad="63500" dist="50800" dir="13500000">
                  <a:prstClr val="black">
                    <a:alpha val="50000"/>
                  </a:prstClr>
                </a:innerShdw>
                <a:reflection blurRad="6350" stA="50000" endA="300" endPos="50000" dist="29997" dir="5400000" sy="-100000" algn="bl" rotWithShape="0"/>
              </a:effectLst>
              <a:latin typeface="Arial Rounded MT Bold"/>
              <a:cs typeface="Arial Rounded MT Bold"/>
            </a:endParaRPr>
          </a:p>
        </p:txBody>
      </p:sp>
      <p:sp>
        <p:nvSpPr>
          <p:cNvPr id="9" name="Rectangle 8"/>
          <p:cNvSpPr/>
          <p:nvPr/>
        </p:nvSpPr>
        <p:spPr>
          <a:xfrm>
            <a:off x="718958" y="1138425"/>
            <a:ext cx="8375437" cy="1754327"/>
          </a:xfrm>
          <a:prstGeom prst="rect">
            <a:avLst/>
          </a:prstGeom>
          <a:noFill/>
          <a:ln>
            <a:noFill/>
          </a:ln>
          <a:effectLst>
            <a:outerShdw blurRad="50800" dist="38100" algn="l" rotWithShape="0">
              <a:prstClr val="black">
                <a:alpha val="40000"/>
              </a:prstClr>
            </a:outerShdw>
            <a:reflection blurRad="6350" stA="50000" endA="300" endPos="55500" dist="101600" dir="5400000" sy="-100000" algn="bl" rotWithShape="0"/>
          </a:effectLst>
          <a:scene3d>
            <a:camera prst="perspectiveFront"/>
            <a:lightRig rig="threePt" dir="t"/>
          </a:scene3d>
          <a:sp3d>
            <a:bevelT prst="relaxedInset"/>
          </a:sp3d>
        </p:spPr>
        <p:txBody>
          <a:bodyPr wrap="square" lIns="91440" tIns="45720" rIns="91440" bIns="45720">
            <a:spAutoFit/>
          </a:bodyPr>
          <a:lstStyle/>
          <a:p>
            <a:pPr algn="ctr"/>
            <a:r>
              <a:rPr lang="en-CA" sz="5400" b="1" dirty="0">
                <a:ln w="12700">
                  <a:solidFill>
                    <a:schemeClr val="tx1"/>
                  </a:solidFill>
                  <a:prstDash val="solid"/>
                </a:ln>
                <a:solidFill>
                  <a:schemeClr val="accent4">
                    <a:lumMod val="75000"/>
                  </a:schemeClr>
                </a:solidFill>
                <a:effectLst>
                  <a:outerShdw blurRad="41275" dist="20320" dir="1800000" algn="tl" rotWithShape="0">
                    <a:srgbClr val="000000">
                      <a:alpha val="40000"/>
                    </a:srgbClr>
                  </a:outerShdw>
                </a:effectLst>
              </a:rPr>
              <a:t>Canadian Bhutanese Society</a:t>
            </a:r>
          </a:p>
        </p:txBody>
      </p:sp>
      <p:pic>
        <p:nvPicPr>
          <p:cNvPr id="11" name="Picture 2"/>
          <p:cNvPicPr>
            <a:picLocks noChangeAspect="1"/>
          </p:cNvPicPr>
          <p:nvPr/>
        </p:nvPicPr>
        <p:blipFill>
          <a:blip r:embed="rId2">
            <a:lum/>
            <a:alphaModFix/>
          </a:blip>
          <a:srcRect/>
          <a:stretch>
            <a:fillRect/>
          </a:stretch>
        </p:blipFill>
        <p:spPr>
          <a:xfrm>
            <a:off x="60460" y="374900"/>
            <a:ext cx="1452912" cy="1401742"/>
          </a:xfrm>
          <a:prstGeom prst="ellipse">
            <a:avLst/>
          </a:prstGeom>
          <a:ln>
            <a:noFill/>
          </a:ln>
          <a:effectLst>
            <a:softEdge rad="112500"/>
          </a:effectLst>
        </p:spPr>
      </p:pic>
    </p:spTree>
    <p:extLst>
      <p:ext uri="{BB962C8B-B14F-4D97-AF65-F5344CB8AC3E}">
        <p14:creationId xmlns:p14="http://schemas.microsoft.com/office/powerpoint/2010/main" val="349746053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00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2245" y="761890"/>
            <a:ext cx="3304745" cy="6108200"/>
          </a:xfrm>
          <a:prstGeom prst="rect">
            <a:avLst/>
          </a:prstGeom>
        </p:spPr>
      </p:pic>
      <p:sp>
        <p:nvSpPr>
          <p:cNvPr id="8" name="TextBox 7"/>
          <p:cNvSpPr txBox="1"/>
          <p:nvPr/>
        </p:nvSpPr>
        <p:spPr>
          <a:xfrm>
            <a:off x="2892245" y="222195"/>
            <a:ext cx="3305412" cy="369332"/>
          </a:xfrm>
          <a:prstGeom prst="rect">
            <a:avLst/>
          </a:prstGeom>
          <a:noFill/>
        </p:spPr>
        <p:txBody>
          <a:bodyPr wrap="none" rtlCol="0">
            <a:spAutoFit/>
          </a:bodyPr>
          <a:lstStyle/>
          <a:p>
            <a:r>
              <a:rPr lang="en-US" dirty="0" smtClean="0"/>
              <a:t>Tyson </a:t>
            </a:r>
            <a:r>
              <a:rPr lang="en-US" dirty="0" err="1" smtClean="0"/>
              <a:t>Kafley</a:t>
            </a:r>
            <a:r>
              <a:rPr lang="en-US" dirty="0"/>
              <a:t> </a:t>
            </a:r>
            <a:r>
              <a:rPr lang="en-US" dirty="0" smtClean="0"/>
              <a:t>May 27</a:t>
            </a:r>
            <a:r>
              <a:rPr lang="en-US" baseline="30000" dirty="0" smtClean="0"/>
              <a:t>th</a:t>
            </a:r>
            <a:r>
              <a:rPr lang="en-US" dirty="0" smtClean="0"/>
              <a:t> 2014.</a:t>
            </a:r>
            <a:endParaRPr lang="en-US" dirty="0"/>
          </a:p>
        </p:txBody>
      </p:sp>
    </p:spTree>
    <p:extLst>
      <p:ext uri="{BB962C8B-B14F-4D97-AF65-F5344CB8AC3E}">
        <p14:creationId xmlns:p14="http://schemas.microsoft.com/office/powerpoint/2010/main" val="169834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4000"/>
          </a:blip>
          <a:srcRect/>
          <a:stretch>
            <a:fillRect/>
          </a:stretch>
        </p:blipFill>
        <p:spPr>
          <a:xfrm>
            <a:off x="1365195" y="680310"/>
            <a:ext cx="5961057" cy="5751114"/>
          </a:xfrm>
          <a:prstGeom prst="ellipse">
            <a:avLst/>
          </a:prstGeom>
          <a:ln>
            <a:noFill/>
          </a:ln>
          <a:effectLst>
            <a:softEdge rad="112500"/>
          </a:effectLst>
        </p:spPr>
      </p:pic>
      <p:pic>
        <p:nvPicPr>
          <p:cNvPr id="10" name="Picture 9"/>
          <p:cNvPicPr>
            <a:picLocks noChangeAspect="1"/>
          </p:cNvPicPr>
          <p:nvPr/>
        </p:nvPicPr>
        <p:blipFill>
          <a:blip r:embed="rId4">
            <a:lum/>
            <a:alphaModFix amt="37000"/>
          </a:blip>
          <a:srcRect/>
          <a:stretch>
            <a:fillRect/>
          </a:stretch>
        </p:blipFill>
        <p:spPr>
          <a:xfrm>
            <a:off x="7086961" y="4956050"/>
            <a:ext cx="2057039" cy="1723680"/>
          </a:xfrm>
          <a:prstGeom prst="rect">
            <a:avLst/>
          </a:prstGeom>
          <a:noFill/>
          <a:ln>
            <a:noFill/>
          </a:ln>
        </p:spPr>
      </p:pic>
      <p:pic>
        <p:nvPicPr>
          <p:cNvPr id="11" name="Picture 10"/>
          <p:cNvPicPr>
            <a:picLocks noChangeAspect="1"/>
          </p:cNvPicPr>
          <p:nvPr/>
        </p:nvPicPr>
        <p:blipFill>
          <a:blip r:embed="rId4">
            <a:lum/>
            <a:alphaModFix amt="37000"/>
          </a:blip>
          <a:srcRect/>
          <a:stretch>
            <a:fillRect/>
          </a:stretch>
        </p:blipFill>
        <p:spPr>
          <a:xfrm flipH="1">
            <a:off x="-40315" y="5134883"/>
            <a:ext cx="1985165" cy="1663454"/>
          </a:xfrm>
          <a:prstGeom prst="rect">
            <a:avLst/>
          </a:prstGeom>
          <a:noFill/>
          <a:ln>
            <a:noFill/>
          </a:ln>
        </p:spPr>
      </p:pic>
      <p:sp>
        <p:nvSpPr>
          <p:cNvPr id="3" name="Rectangle 2"/>
          <p:cNvSpPr/>
          <p:nvPr/>
        </p:nvSpPr>
        <p:spPr>
          <a:xfrm>
            <a:off x="1976015" y="5108755"/>
            <a:ext cx="5404043" cy="923330"/>
          </a:xfrm>
          <a:prstGeom prst="rect">
            <a:avLst/>
          </a:prstGeom>
          <a:noFill/>
        </p:spPr>
        <p:txBody>
          <a:bodyPr wrap="none" lIns="91440" tIns="45720" rIns="91440" bIns="45720">
            <a:spAutoFit/>
          </a:bodyPr>
          <a:lstStyle/>
          <a:p>
            <a:pPr algn="ct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Prakriti</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Gurung</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3" descr="DSC_005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196" y="527606"/>
            <a:ext cx="6719020" cy="4733854"/>
          </a:xfrm>
          <a:prstGeom prst="ellipse">
            <a:avLst/>
          </a:prstGeom>
          <a:ln>
            <a:noFill/>
          </a:ln>
          <a:effectLst>
            <a:softEdge rad="112500"/>
          </a:effectLst>
        </p:spPr>
      </p:pic>
    </p:spTree>
    <p:extLst>
      <p:ext uri="{BB962C8B-B14F-4D97-AF65-F5344CB8AC3E}">
        <p14:creationId xmlns:p14="http://schemas.microsoft.com/office/powerpoint/2010/main" val="1379214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6" presetClass="exit" presetSubtype="32" fill="hold" nodeType="withEffect">
                                  <p:stCondLst>
                                    <p:cond delay="0"/>
                                  </p:stCondLst>
                                  <p:childTnLst>
                                    <p:animEffect transition="out" filter="circle(out)">
                                      <p:cBhvr>
                                        <p:cTn id="20" dur="2000"/>
                                        <p:tgtEl>
                                          <p:spTgt spid="10"/>
                                        </p:tgtEl>
                                      </p:cBhvr>
                                    </p:animEffect>
                                    <p:set>
                                      <p:cBhvr>
                                        <p:cTn id="21" dur="1" fill="hold">
                                          <p:stCondLst>
                                            <p:cond delay="1999"/>
                                          </p:stCondLst>
                                        </p:cTn>
                                        <p:tgtEl>
                                          <p:spTgt spid="1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2000"/>
                                        <p:tgtEl>
                                          <p:spTgt spid="11"/>
                                        </p:tgtEl>
                                      </p:cBhvr>
                                    </p:animEffect>
                                    <p:set>
                                      <p:cBhvr>
                                        <p:cTn id="24" dur="1" fill="hold">
                                          <p:stCondLst>
                                            <p:cond delay="1999"/>
                                          </p:stCondLst>
                                        </p:cTn>
                                        <p:tgtEl>
                                          <p:spTgt spid="11"/>
                                        </p:tgtEl>
                                        <p:attrNameLst>
                                          <p:attrName>style.visibility</p:attrName>
                                        </p:attrNameLst>
                                      </p:cBhvr>
                                      <p:to>
                                        <p:strVal val="hidden"/>
                                      </p:to>
                                    </p:set>
                                  </p:childTnLst>
                                </p:cTn>
                              </p:par>
                              <p:par>
                                <p:cTn id="25" presetID="6" presetClass="exit" presetSubtype="32" fill="hold" grpId="1" nodeType="withEffect">
                                  <p:stCondLst>
                                    <p:cond delay="0"/>
                                  </p:stCondLst>
                                  <p:childTnLst>
                                    <p:animEffect transition="out" filter="circle(out)">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4000"/>
          </a:blip>
          <a:srcRect/>
          <a:stretch>
            <a:fillRect/>
          </a:stretch>
        </p:blipFill>
        <p:spPr>
          <a:xfrm>
            <a:off x="1670605" y="680310"/>
            <a:ext cx="5961057" cy="5751114"/>
          </a:xfrm>
          <a:prstGeom prst="ellipse">
            <a:avLst/>
          </a:prstGeom>
          <a:ln>
            <a:noFill/>
          </a:ln>
          <a:effectLst>
            <a:softEdge rad="112500"/>
          </a:effectLst>
        </p:spPr>
      </p:pic>
      <p:pic>
        <p:nvPicPr>
          <p:cNvPr id="10" name="Picture 9"/>
          <p:cNvPicPr>
            <a:picLocks noChangeAspect="1"/>
          </p:cNvPicPr>
          <p:nvPr/>
        </p:nvPicPr>
        <p:blipFill>
          <a:blip r:embed="rId4">
            <a:lum/>
            <a:alphaModFix amt="37000"/>
          </a:blip>
          <a:srcRect/>
          <a:stretch>
            <a:fillRect/>
          </a:stretch>
        </p:blipFill>
        <p:spPr>
          <a:xfrm>
            <a:off x="7086961" y="4956050"/>
            <a:ext cx="2057039" cy="1723680"/>
          </a:xfrm>
          <a:prstGeom prst="rect">
            <a:avLst/>
          </a:prstGeom>
          <a:noFill/>
          <a:ln>
            <a:noFill/>
          </a:ln>
        </p:spPr>
      </p:pic>
      <p:pic>
        <p:nvPicPr>
          <p:cNvPr id="11" name="Picture 10"/>
          <p:cNvPicPr>
            <a:picLocks noChangeAspect="1"/>
          </p:cNvPicPr>
          <p:nvPr/>
        </p:nvPicPr>
        <p:blipFill>
          <a:blip r:embed="rId4">
            <a:lum/>
            <a:alphaModFix amt="37000"/>
          </a:blip>
          <a:srcRect/>
          <a:stretch>
            <a:fillRect/>
          </a:stretch>
        </p:blipFill>
        <p:spPr>
          <a:xfrm flipH="1">
            <a:off x="-40315" y="5134883"/>
            <a:ext cx="1985165" cy="1663454"/>
          </a:xfrm>
          <a:prstGeom prst="rect">
            <a:avLst/>
          </a:prstGeom>
          <a:noFill/>
          <a:ln>
            <a:noFill/>
          </a:ln>
        </p:spPr>
      </p:pic>
      <p:sp>
        <p:nvSpPr>
          <p:cNvPr id="4" name="Rectangle 3"/>
          <p:cNvSpPr/>
          <p:nvPr/>
        </p:nvSpPr>
        <p:spPr>
          <a:xfrm>
            <a:off x="5640935" y="4192525"/>
            <a:ext cx="2286000" cy="646331"/>
          </a:xfrm>
          <a:prstGeom prst="rect">
            <a:avLst/>
          </a:prstGeom>
        </p:spPr>
        <p:txBody>
          <a:bodyPr>
            <a:spAutoFit/>
          </a:bodyPr>
          <a:lstStyle/>
          <a:p>
            <a:pPr lvl="0"/>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Prince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Kafley</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October 31 2014</a:t>
            </a:r>
          </a:p>
        </p:txBody>
      </p:sp>
      <p:sp>
        <p:nvSpPr>
          <p:cNvPr id="8" name="Rectangle 7"/>
          <p:cNvSpPr/>
          <p:nvPr/>
        </p:nvSpPr>
        <p:spPr>
          <a:xfrm>
            <a:off x="1670605" y="4192525"/>
            <a:ext cx="2286000" cy="646331"/>
          </a:xfrm>
          <a:prstGeom prst="rect">
            <a:avLst/>
          </a:prstGeom>
        </p:spPr>
        <p:txBody>
          <a:bodyPr>
            <a:spAutoFit/>
          </a:bodyPr>
          <a:lstStyle/>
          <a:p>
            <a:pPr lvl="0"/>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Jasmine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June 14’ 2014</a:t>
            </a:r>
          </a:p>
        </p:txBody>
      </p:sp>
      <p:sp>
        <p:nvSpPr>
          <p:cNvPr id="12" name="Rectangle 11"/>
          <p:cNvSpPr/>
          <p:nvPr/>
        </p:nvSpPr>
        <p:spPr>
          <a:xfrm>
            <a:off x="5488230" y="1901950"/>
            <a:ext cx="2286000" cy="646331"/>
          </a:xfrm>
          <a:prstGeom prst="rect">
            <a:avLst/>
          </a:prstGeom>
        </p:spPr>
        <p:txBody>
          <a:bodyPr>
            <a:spAutoFit/>
          </a:bodyPr>
          <a:lstStyle/>
          <a:p>
            <a:pPr lvl="0"/>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Shristi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April 2</a:t>
            </a:r>
            <a:r>
              <a:rPr lang="en-US"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nd</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2014</a:t>
            </a:r>
          </a:p>
        </p:txBody>
      </p:sp>
      <p:sp>
        <p:nvSpPr>
          <p:cNvPr id="13" name="Rectangle 12"/>
          <p:cNvSpPr/>
          <p:nvPr/>
        </p:nvSpPr>
        <p:spPr>
          <a:xfrm>
            <a:off x="1823310" y="1901950"/>
            <a:ext cx="2070887" cy="369332"/>
          </a:xfrm>
          <a:prstGeom prst="rect">
            <a:avLst/>
          </a:prstGeom>
        </p:spPr>
        <p:txBody>
          <a:bodyPr wrap="none">
            <a:spAutoFit/>
          </a:bodyPr>
          <a:lstStyle/>
          <a:p>
            <a:pPr lvl="0"/>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Kishan</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Rai</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child</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5" name="Picture 14"/>
          <p:cNvPicPr>
            <a:picLocks noChangeAspect="1"/>
          </p:cNvPicPr>
          <p:nvPr/>
        </p:nvPicPr>
        <p:blipFill>
          <a:blip r:embed="rId4">
            <a:lum/>
            <a:alphaModFix amt="37000"/>
          </a:blip>
          <a:srcRect/>
          <a:stretch>
            <a:fillRect/>
          </a:stretch>
        </p:blipFill>
        <p:spPr>
          <a:xfrm>
            <a:off x="3961180" y="4039820"/>
            <a:ext cx="2057039" cy="1723680"/>
          </a:xfrm>
          <a:prstGeom prst="rect">
            <a:avLst/>
          </a:prstGeom>
          <a:noFill/>
          <a:ln>
            <a:noFill/>
          </a:ln>
        </p:spPr>
      </p:pic>
    </p:spTree>
    <p:extLst>
      <p:ext uri="{BB962C8B-B14F-4D97-AF65-F5344CB8AC3E}">
        <p14:creationId xmlns:p14="http://schemas.microsoft.com/office/powerpoint/2010/main" val="23579414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3000"/>
          </a:blip>
          <a:srcRect/>
          <a:stretch>
            <a:fillRect/>
          </a:stretch>
        </p:blipFill>
        <p:spPr>
          <a:xfrm>
            <a:off x="1517900" y="833015"/>
            <a:ext cx="5497380" cy="5303767"/>
          </a:xfrm>
          <a:prstGeom prst="ellipse">
            <a:avLst/>
          </a:prstGeom>
          <a:ln>
            <a:noFill/>
          </a:ln>
          <a:effectLst>
            <a:softEdge rad="112500"/>
          </a:effectLst>
        </p:spPr>
      </p:pic>
      <p:sp>
        <p:nvSpPr>
          <p:cNvPr id="2" name="Title 1"/>
          <p:cNvSpPr>
            <a:spLocks noGrp="1"/>
          </p:cNvSpPr>
          <p:nvPr>
            <p:ph type="title"/>
          </p:nvPr>
        </p:nvSpPr>
        <p:spPr>
          <a:xfrm>
            <a:off x="1976015" y="222195"/>
            <a:ext cx="4786251" cy="764222"/>
          </a:xfrm>
        </p:spPr>
        <p:txBody>
          <a:bodyPr>
            <a:normAutofit fontScale="90000"/>
          </a:bodyPr>
          <a:lstStyle/>
          <a:p>
            <a:r>
              <a:rPr lang="en-US" u="sng" dirty="0" smtClean="0">
                <a:solidFill>
                  <a:srgbClr val="000090"/>
                </a:solidFill>
              </a:rPr>
              <a:t>Meetings:</a:t>
            </a:r>
            <a:endParaRPr lang="en-US" u="sng" dirty="0">
              <a:solidFill>
                <a:srgbClr val="000090"/>
              </a:solidFill>
            </a:endParaRPr>
          </a:p>
        </p:txBody>
      </p:sp>
      <p:sp>
        <p:nvSpPr>
          <p:cNvPr id="4" name="Content Placeholder 3"/>
          <p:cNvSpPr>
            <a:spLocks noGrp="1"/>
          </p:cNvSpPr>
          <p:nvPr>
            <p:ph sz="half" idx="2"/>
          </p:nvPr>
        </p:nvSpPr>
        <p:spPr>
          <a:xfrm>
            <a:off x="143555" y="2054655"/>
            <a:ext cx="8856890" cy="4581150"/>
          </a:xfrm>
        </p:spPr>
        <p:txBody>
          <a:bodyPr/>
          <a:lstStyle/>
          <a:p>
            <a:r>
              <a:rPr lang="en-US" sz="2400" dirty="0">
                <a:solidFill>
                  <a:srgbClr val="660066"/>
                </a:solidFill>
                <a:latin typeface="Apple Chancery"/>
                <a:cs typeface="Apple Chancery"/>
              </a:rPr>
              <a:t>8</a:t>
            </a:r>
            <a:r>
              <a:rPr lang="en-US" sz="2400" dirty="0" smtClean="0">
                <a:solidFill>
                  <a:srgbClr val="660066"/>
                </a:solidFill>
                <a:latin typeface="Apple Chancery"/>
                <a:cs typeface="Apple Chancery"/>
              </a:rPr>
              <a:t> CBS Internal Meetings</a:t>
            </a:r>
          </a:p>
          <a:p>
            <a:r>
              <a:rPr lang="en-US" sz="2400" dirty="0">
                <a:solidFill>
                  <a:srgbClr val="660066"/>
                </a:solidFill>
                <a:latin typeface="Apple Chancery"/>
                <a:cs typeface="Apple Chancery"/>
              </a:rPr>
              <a:t>3</a:t>
            </a:r>
            <a:r>
              <a:rPr lang="en-US" sz="2400" dirty="0" smtClean="0">
                <a:solidFill>
                  <a:srgbClr val="660066"/>
                </a:solidFill>
                <a:latin typeface="Apple Chancery"/>
                <a:cs typeface="Apple Chancery"/>
              </a:rPr>
              <a:t> Inter-Agency Meetings with LFS IS, SAEA</a:t>
            </a:r>
          </a:p>
          <a:p>
            <a:r>
              <a:rPr lang="en-US" sz="2400" dirty="0">
                <a:solidFill>
                  <a:srgbClr val="660066"/>
                </a:solidFill>
                <a:latin typeface="Apple Chancery"/>
                <a:cs typeface="Apple Chancery"/>
              </a:rPr>
              <a:t>3</a:t>
            </a:r>
            <a:r>
              <a:rPr lang="en-US" sz="2400" dirty="0" smtClean="0">
                <a:solidFill>
                  <a:srgbClr val="660066"/>
                </a:solidFill>
                <a:latin typeface="Apple Chancery"/>
                <a:cs typeface="Apple Chancery"/>
              </a:rPr>
              <a:t> General Meetings </a:t>
            </a:r>
          </a:p>
          <a:p>
            <a:r>
              <a:rPr lang="en-US" sz="2400" dirty="0">
                <a:solidFill>
                  <a:srgbClr val="660066"/>
                </a:solidFill>
                <a:latin typeface="Apple Chancery"/>
                <a:cs typeface="Apple Chancery"/>
              </a:rPr>
              <a:t>1</a:t>
            </a:r>
            <a:r>
              <a:rPr lang="en-US" sz="2400" dirty="0" smtClean="0">
                <a:solidFill>
                  <a:srgbClr val="660066"/>
                </a:solidFill>
                <a:latin typeface="Apple Chancery"/>
                <a:cs typeface="Apple Chancery"/>
              </a:rPr>
              <a:t> Seniors Meetings while on Nepali New Year Celebration</a:t>
            </a:r>
          </a:p>
          <a:p>
            <a:r>
              <a:rPr lang="en-US" sz="2400" dirty="0">
                <a:solidFill>
                  <a:srgbClr val="660066"/>
                </a:solidFill>
                <a:latin typeface="Apple Chancery"/>
                <a:cs typeface="Apple Chancery"/>
              </a:rPr>
              <a:t>6</a:t>
            </a:r>
            <a:r>
              <a:rPr lang="en-US" sz="2400" dirty="0" smtClean="0">
                <a:solidFill>
                  <a:srgbClr val="660066"/>
                </a:solidFill>
                <a:latin typeface="Apple Chancery"/>
                <a:cs typeface="Apple Chancery"/>
              </a:rPr>
              <a:t> Meetings with Alberta Culture</a:t>
            </a:r>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443546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3000"/>
          </a:blip>
          <a:srcRect/>
          <a:stretch>
            <a:fillRect/>
          </a:stretch>
        </p:blipFill>
        <p:spPr>
          <a:xfrm>
            <a:off x="1670605" y="1138425"/>
            <a:ext cx="5327939" cy="5140294"/>
          </a:xfrm>
          <a:prstGeom prst="ellipse">
            <a:avLst/>
          </a:prstGeom>
          <a:ln>
            <a:noFill/>
          </a:ln>
          <a:effectLst>
            <a:softEdge rad="112500"/>
          </a:effectLst>
        </p:spPr>
      </p:pic>
      <p:sp>
        <p:nvSpPr>
          <p:cNvPr id="10" name="Title 9"/>
          <p:cNvSpPr>
            <a:spLocks noGrp="1"/>
          </p:cNvSpPr>
          <p:nvPr>
            <p:ph type="title"/>
          </p:nvPr>
        </p:nvSpPr>
        <p:spPr/>
        <p:txBody>
          <a:bodyPr>
            <a:normAutofit/>
          </a:bodyPr>
          <a:lstStyle/>
          <a:p>
            <a:r>
              <a:rPr lang="en-US" sz="4800" u="sng" dirty="0" smtClean="0">
                <a:solidFill>
                  <a:srgbClr val="660066"/>
                </a:solidFill>
              </a:rPr>
              <a:t>Training and Workshop:</a:t>
            </a:r>
            <a:endParaRPr lang="en-US" sz="4800" u="sng" dirty="0">
              <a:solidFill>
                <a:srgbClr val="660066"/>
              </a:solidFill>
            </a:endParaRPr>
          </a:p>
        </p:txBody>
      </p:sp>
      <p:sp>
        <p:nvSpPr>
          <p:cNvPr id="4" name="Content Placeholder 3"/>
          <p:cNvSpPr>
            <a:spLocks noGrp="1"/>
          </p:cNvSpPr>
          <p:nvPr>
            <p:ph sz="half" idx="2"/>
          </p:nvPr>
        </p:nvSpPr>
        <p:spPr>
          <a:xfrm>
            <a:off x="448965" y="2207360"/>
            <a:ext cx="7940660" cy="3970331"/>
          </a:xfrm>
        </p:spPr>
        <p:txBody>
          <a:bodyPr>
            <a:normAutofit/>
          </a:bodyPr>
          <a:lstStyle/>
          <a:p>
            <a:r>
              <a:rPr lang="en-US" sz="3200" i="1" dirty="0" smtClean="0">
                <a:solidFill>
                  <a:srgbClr val="660066"/>
                </a:solidFill>
                <a:latin typeface="Arial"/>
                <a:cs typeface="Arial"/>
              </a:rPr>
              <a:t>Three members of the CBS attended one day training organized by Alberta Liquor and Gaming Commission during the month of October 2014. Training was focus on how to avail, manage and maintain its responsibility of Casino funding.  </a:t>
            </a:r>
          </a:p>
          <a:p>
            <a:pPr marL="0" indent="0">
              <a:buNone/>
            </a:pPr>
            <a:endParaRPr lang="en-US" i="1" dirty="0" smtClean="0">
              <a:solidFill>
                <a:srgbClr val="00B0F0"/>
              </a:solidFill>
            </a:endParaRPr>
          </a:p>
          <a:p>
            <a:pPr marL="0" indent="0">
              <a:buNone/>
            </a:pPr>
            <a:endParaRPr lang="en-US" i="1" dirty="0">
              <a:solidFill>
                <a:srgbClr val="00B0F0"/>
              </a:solidFill>
            </a:endParaRPr>
          </a:p>
          <a:p>
            <a:pPr marL="0" indent="0">
              <a:buNone/>
            </a:pPr>
            <a:endParaRPr lang="en-US" i="1" dirty="0" smtClean="0">
              <a:solidFill>
                <a:srgbClr val="00B0F0"/>
              </a:solidFill>
            </a:endParaRPr>
          </a:p>
        </p:txBody>
      </p:sp>
    </p:spTree>
    <p:extLst>
      <p:ext uri="{BB962C8B-B14F-4D97-AF65-F5344CB8AC3E}">
        <p14:creationId xmlns:p14="http://schemas.microsoft.com/office/powerpoint/2010/main" val="34338029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8000"/>
          </a:blip>
          <a:srcRect/>
          <a:stretch>
            <a:fillRect/>
          </a:stretch>
        </p:blipFill>
        <p:spPr>
          <a:xfrm>
            <a:off x="1517900" y="680310"/>
            <a:ext cx="5961057" cy="5751114"/>
          </a:xfrm>
          <a:prstGeom prst="ellipse">
            <a:avLst/>
          </a:prstGeom>
          <a:ln>
            <a:noFill/>
          </a:ln>
          <a:effectLst>
            <a:softEdge rad="112500"/>
          </a:effectLst>
        </p:spPr>
      </p:pic>
      <p:sp>
        <p:nvSpPr>
          <p:cNvPr id="2" name="Title 1"/>
          <p:cNvSpPr>
            <a:spLocks noGrp="1"/>
          </p:cNvSpPr>
          <p:nvPr>
            <p:ph type="title"/>
          </p:nvPr>
        </p:nvSpPr>
        <p:spPr>
          <a:xfrm>
            <a:off x="601670" y="31695"/>
            <a:ext cx="8042276" cy="764222"/>
          </a:xfrm>
        </p:spPr>
        <p:txBody>
          <a:bodyPr>
            <a:noAutofit/>
          </a:bodyPr>
          <a:lstStyle/>
          <a:p>
            <a:r>
              <a:rPr lang="en-US" sz="5400" u="sng" dirty="0" smtClean="0">
                <a:solidFill>
                  <a:srgbClr val="000090"/>
                </a:solidFill>
              </a:rPr>
              <a:t>Events:</a:t>
            </a:r>
            <a:endParaRPr lang="en-US" sz="5400" u="sng" dirty="0">
              <a:solidFill>
                <a:srgbClr val="000090"/>
              </a:solidFill>
            </a:endParaRPr>
          </a:p>
        </p:txBody>
      </p:sp>
      <p:sp>
        <p:nvSpPr>
          <p:cNvPr id="9" name="TextBox 8"/>
          <p:cNvSpPr txBox="1"/>
          <p:nvPr/>
        </p:nvSpPr>
        <p:spPr>
          <a:xfrm>
            <a:off x="-5663" y="5993999"/>
            <a:ext cx="9069032" cy="830997"/>
          </a:xfrm>
          <a:prstGeom prst="rect">
            <a:avLst/>
          </a:prstGeom>
          <a:noFill/>
        </p:spPr>
        <p:txBody>
          <a:bodyPr wrap="square" rtlCol="0">
            <a:spAutoFit/>
          </a:bodyPr>
          <a:lstStyle/>
          <a:p>
            <a:pPr algn="ctr"/>
            <a:r>
              <a:rPr lang="en-US" sz="2800" i="1" dirty="0" smtClean="0">
                <a:solidFill>
                  <a:schemeClr val="accent6">
                    <a:lumMod val="50000"/>
                  </a:schemeClr>
                </a:solidFill>
                <a:latin typeface="Apple Chancery"/>
                <a:cs typeface="Apple Chancery"/>
              </a:rPr>
              <a:t>June 28, 29  </a:t>
            </a:r>
            <a:r>
              <a:rPr lang="en-US" sz="1400" dirty="0" smtClean="0"/>
              <a:t>:  </a:t>
            </a:r>
            <a:r>
              <a:rPr lang="en-US" sz="2000" dirty="0" smtClean="0"/>
              <a:t>5</a:t>
            </a:r>
            <a:r>
              <a:rPr lang="en-US" sz="2000" baseline="30000" dirty="0" smtClean="0"/>
              <a:t>th</a:t>
            </a:r>
            <a:r>
              <a:rPr lang="en-US" sz="2000" dirty="0" smtClean="0"/>
              <a:t> Western Canada Regional Nepalese Sport &amp; Cultural Event 2014</a:t>
            </a:r>
            <a:endParaRPr lang="en-US" sz="2000" dirty="0"/>
          </a:p>
        </p:txBody>
      </p:sp>
      <p:pic>
        <p:nvPicPr>
          <p:cNvPr id="3" name="Picture 2" descr="13672544485_350ab32c8f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80" y="1443835"/>
            <a:ext cx="7349329" cy="3817625"/>
          </a:xfrm>
          <a:prstGeom prst="rect">
            <a:avLst/>
          </a:prstGeom>
          <a:ln>
            <a:noFill/>
          </a:ln>
          <a:effectLst>
            <a:softEdge rad="112500"/>
          </a:effectLst>
        </p:spPr>
      </p:pic>
      <p:pic>
        <p:nvPicPr>
          <p:cNvPr id="4" name="Picture 3" descr="IMG_159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720" y="985720"/>
            <a:ext cx="6251755" cy="4688816"/>
          </a:xfrm>
          <a:prstGeom prst="rect">
            <a:avLst/>
          </a:prstGeom>
        </p:spPr>
      </p:pic>
      <p:pic>
        <p:nvPicPr>
          <p:cNvPr id="6" name="Picture 5" descr="IMG_705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785" y="680310"/>
            <a:ext cx="6557165" cy="4917874"/>
          </a:xfrm>
          <a:prstGeom prst="rect">
            <a:avLst/>
          </a:prstGeom>
        </p:spPr>
      </p:pic>
      <p:pic>
        <p:nvPicPr>
          <p:cNvPr id="8" name="Picture 7" descr="DSC03257.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75" y="833015"/>
            <a:ext cx="8185406" cy="5166288"/>
          </a:xfrm>
          <a:prstGeom prst="rect">
            <a:avLst/>
          </a:prstGeom>
        </p:spPr>
      </p:pic>
    </p:spTree>
    <p:extLst>
      <p:ext uri="{BB962C8B-B14F-4D97-AF65-F5344CB8AC3E}">
        <p14:creationId xmlns:p14="http://schemas.microsoft.com/office/powerpoint/2010/main" val="73222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6"/>
                                        </p:tgtEl>
                                        <p:attrNameLst>
                                          <p:attrName>ppt_y</p:attrName>
                                        </p:attrNameLst>
                                      </p:cBhvr>
                                      <p:tavLst>
                                        <p:tav tm="0">
                                          <p:val>
                                            <p:strVal val="#ppt_y"/>
                                          </p:val>
                                        </p:tav>
                                        <p:tav tm="100000">
                                          <p:val>
                                            <p:strVal val="#ppt_y+#ppt_h*1.125000"/>
                                          </p:val>
                                        </p:tav>
                                      </p:tavLst>
                                    </p:anim>
                                    <p:animEffect transition="out" filter="wipe(down)">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2000"/>
                                        <p:tgtEl>
                                          <p:spTgt spid="4"/>
                                        </p:tgtEl>
                                      </p:cBhvr>
                                    </p:animEffect>
                                    <p:set>
                                      <p:cBhvr>
                                        <p:cTn id="3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lum/>
            <a:alphaModFix amt="12000"/>
          </a:blip>
          <a:srcRect/>
          <a:stretch>
            <a:fillRect/>
          </a:stretch>
        </p:blipFill>
        <p:spPr>
          <a:xfrm>
            <a:off x="1823310" y="527604"/>
            <a:ext cx="5856341" cy="5650085"/>
          </a:xfrm>
          <a:prstGeom prst="ellipse">
            <a:avLst/>
          </a:prstGeom>
          <a:ln>
            <a:noFill/>
          </a:ln>
          <a:effectLst>
            <a:softEdge rad="112500"/>
          </a:effectLst>
        </p:spPr>
      </p:pic>
      <p:sp>
        <p:nvSpPr>
          <p:cNvPr id="2" name="Title 1"/>
          <p:cNvSpPr>
            <a:spLocks noGrp="1"/>
          </p:cNvSpPr>
          <p:nvPr>
            <p:ph type="title"/>
          </p:nvPr>
        </p:nvSpPr>
        <p:spPr>
          <a:xfrm>
            <a:off x="0" y="374204"/>
            <a:ext cx="2342971" cy="458811"/>
          </a:xfrm>
        </p:spPr>
        <p:txBody>
          <a:bodyPr>
            <a:normAutofit/>
          </a:bodyPr>
          <a:lstStyle/>
          <a:p>
            <a:r>
              <a:rPr lang="en-US" sz="2400" dirty="0" smtClean="0">
                <a:solidFill>
                  <a:srgbClr val="000090"/>
                </a:solidFill>
              </a:rPr>
              <a:t>Events:</a:t>
            </a:r>
            <a:endParaRPr lang="en-US" sz="2400" dirty="0">
              <a:solidFill>
                <a:srgbClr val="000090"/>
              </a:solidFill>
            </a:endParaRPr>
          </a:p>
        </p:txBody>
      </p:sp>
      <p:sp>
        <p:nvSpPr>
          <p:cNvPr id="6" name="TextBox 5"/>
          <p:cNvSpPr txBox="1"/>
          <p:nvPr/>
        </p:nvSpPr>
        <p:spPr>
          <a:xfrm>
            <a:off x="-2617" y="5872280"/>
            <a:ext cx="9069032" cy="892552"/>
          </a:xfrm>
          <a:prstGeom prst="rect">
            <a:avLst/>
          </a:prstGeom>
          <a:noFill/>
        </p:spPr>
        <p:txBody>
          <a:bodyPr wrap="square" rtlCol="0">
            <a:spAutoFit/>
          </a:bodyPr>
          <a:lstStyle/>
          <a:p>
            <a:pPr algn="ctr"/>
            <a:r>
              <a:rPr lang="en-US" sz="2800" i="1" dirty="0" smtClean="0">
                <a:solidFill>
                  <a:schemeClr val="accent6">
                    <a:lumMod val="50000"/>
                  </a:schemeClr>
                </a:solidFill>
                <a:latin typeface="Apple Chancery"/>
                <a:cs typeface="Apple Chancery"/>
              </a:rPr>
              <a:t>May 1o, 2014</a:t>
            </a:r>
            <a:r>
              <a:rPr lang="en-US" sz="1400" dirty="0" smtClean="0"/>
              <a:t>:  </a:t>
            </a:r>
            <a:r>
              <a:rPr lang="en-US" sz="2400" dirty="0" err="1" smtClean="0"/>
              <a:t>Dhiraj</a:t>
            </a:r>
            <a:r>
              <a:rPr lang="en-US" sz="2400" dirty="0" smtClean="0"/>
              <a:t> </a:t>
            </a:r>
            <a:r>
              <a:rPr lang="en-US" sz="2400" dirty="0" err="1" smtClean="0"/>
              <a:t>Rai</a:t>
            </a:r>
            <a:r>
              <a:rPr lang="en-US" sz="2400" dirty="0" smtClean="0"/>
              <a:t> &amp; </a:t>
            </a:r>
            <a:r>
              <a:rPr lang="en-US" sz="2400" dirty="0" err="1" smtClean="0"/>
              <a:t>Sunita</a:t>
            </a:r>
            <a:r>
              <a:rPr lang="en-US" sz="2400" dirty="0" smtClean="0"/>
              <a:t> </a:t>
            </a:r>
            <a:r>
              <a:rPr lang="en-US" sz="2400" dirty="0" err="1" smtClean="0"/>
              <a:t>Dulal</a:t>
            </a:r>
            <a:r>
              <a:rPr lang="en-US" sz="2400" dirty="0" smtClean="0"/>
              <a:t> With local Artist, Concert</a:t>
            </a:r>
            <a:endParaRPr lang="en-US" sz="2000" dirty="0"/>
          </a:p>
        </p:txBody>
      </p:sp>
      <p:pic>
        <p:nvPicPr>
          <p:cNvPr id="5" name="Picture 4" descr="13994280832_8b0de5ec71_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60" y="985720"/>
            <a:ext cx="8713335" cy="4558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563300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alphaModFix amt="12000"/>
          </a:blip>
          <a:srcRect/>
          <a:stretch>
            <a:fillRect/>
          </a:stretch>
        </p:blipFill>
        <p:spPr>
          <a:xfrm>
            <a:off x="1823310" y="527604"/>
            <a:ext cx="5856341" cy="5650085"/>
          </a:xfrm>
          <a:prstGeom prst="ellipse">
            <a:avLst/>
          </a:prstGeom>
          <a:ln>
            <a:noFill/>
          </a:ln>
          <a:effectLst>
            <a:softEdge rad="112500"/>
          </a:effectLst>
        </p:spPr>
      </p:pic>
      <p:sp>
        <p:nvSpPr>
          <p:cNvPr id="4" name="TextBox 3"/>
          <p:cNvSpPr txBox="1"/>
          <p:nvPr/>
        </p:nvSpPr>
        <p:spPr>
          <a:xfrm>
            <a:off x="22469" y="5842337"/>
            <a:ext cx="9069032" cy="1015663"/>
          </a:xfrm>
          <a:prstGeom prst="rect">
            <a:avLst/>
          </a:prstGeom>
          <a:noFill/>
        </p:spPr>
        <p:txBody>
          <a:bodyPr wrap="square" rtlCol="0">
            <a:spAutoFit/>
          </a:bodyPr>
          <a:lstStyle/>
          <a:p>
            <a:pPr algn="ctr"/>
            <a:r>
              <a:rPr lang="en-US" sz="3600" i="1" dirty="0" smtClean="0">
                <a:solidFill>
                  <a:schemeClr val="accent6">
                    <a:lumMod val="50000"/>
                  </a:schemeClr>
                </a:solidFill>
                <a:latin typeface="Apple Chancery"/>
                <a:cs typeface="Apple Chancery"/>
              </a:rPr>
              <a:t>August 24,2014</a:t>
            </a:r>
            <a:r>
              <a:rPr lang="en-US" dirty="0" smtClean="0"/>
              <a:t>:  </a:t>
            </a:r>
            <a:r>
              <a:rPr lang="en-US" sz="2400" dirty="0" err="1" smtClean="0"/>
              <a:t>Teej</a:t>
            </a:r>
            <a:r>
              <a:rPr lang="en-US" sz="2400" dirty="0" smtClean="0"/>
              <a:t> Special, </a:t>
            </a:r>
            <a:r>
              <a:rPr lang="en-US" sz="2400" dirty="0" err="1" smtClean="0"/>
              <a:t>Sunita</a:t>
            </a:r>
            <a:r>
              <a:rPr lang="en-US" sz="2400" dirty="0" smtClean="0"/>
              <a:t> </a:t>
            </a:r>
            <a:r>
              <a:rPr lang="en-US" sz="2400" dirty="0" err="1" smtClean="0"/>
              <a:t>Dulal</a:t>
            </a:r>
            <a:r>
              <a:rPr lang="en-US" sz="2400" dirty="0" smtClean="0"/>
              <a:t> Musical  Night</a:t>
            </a:r>
            <a:endParaRPr lang="en-US" sz="2400" dirty="0"/>
          </a:p>
        </p:txBody>
      </p:sp>
      <p:pic>
        <p:nvPicPr>
          <p:cNvPr id="5" name="Picture 4" descr="1239396_1501324293447303_6082652130734168376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080" y="833015"/>
            <a:ext cx="7635250" cy="494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p:cNvSpPr>
            <a:spLocks noGrp="1"/>
          </p:cNvSpPr>
          <p:nvPr>
            <p:ph type="title"/>
          </p:nvPr>
        </p:nvSpPr>
        <p:spPr>
          <a:xfrm>
            <a:off x="0" y="222195"/>
            <a:ext cx="2342971" cy="458811"/>
          </a:xfrm>
        </p:spPr>
        <p:txBody>
          <a:bodyPr>
            <a:normAutofit/>
          </a:bodyPr>
          <a:lstStyle/>
          <a:p>
            <a:r>
              <a:rPr lang="en-US" sz="2400" dirty="0" smtClean="0">
                <a:solidFill>
                  <a:srgbClr val="000090"/>
                </a:solidFill>
              </a:rPr>
              <a:t>Events:</a:t>
            </a:r>
            <a:endParaRPr lang="en-US" sz="2400" dirty="0">
              <a:solidFill>
                <a:srgbClr val="000090"/>
              </a:solidFill>
            </a:endParaRPr>
          </a:p>
        </p:txBody>
      </p:sp>
      <p:pic>
        <p:nvPicPr>
          <p:cNvPr id="3" name="Picture 2" descr="1609919_562467053879175_8367858840367525337_n.jpg"/>
          <p:cNvPicPr>
            <a:picLocks noChangeAspect="1"/>
          </p:cNvPicPr>
          <p:nvPr/>
        </p:nvPicPr>
        <p:blipFill rotWithShape="1">
          <a:blip r:embed="rId4">
            <a:extLst>
              <a:ext uri="{28A0092B-C50C-407E-A947-70E740481C1C}">
                <a14:useLocalDpi xmlns:a14="http://schemas.microsoft.com/office/drawing/2010/main" val="0"/>
              </a:ext>
            </a:extLst>
          </a:blip>
          <a:srcRect l="8198" t="8519" r="8610" b="7407"/>
          <a:stretch/>
        </p:blipFill>
        <p:spPr>
          <a:xfrm>
            <a:off x="2434130" y="222195"/>
            <a:ext cx="4686300" cy="576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3572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4000"/>
          </a:blip>
          <a:srcRect/>
          <a:stretch>
            <a:fillRect/>
          </a:stretch>
        </p:blipFill>
        <p:spPr>
          <a:xfrm>
            <a:off x="1365195" y="527605"/>
            <a:ext cx="6277616" cy="6056524"/>
          </a:xfrm>
          <a:prstGeom prst="ellipse">
            <a:avLst/>
          </a:prstGeom>
          <a:ln>
            <a:noFill/>
          </a:ln>
          <a:effectLst>
            <a:softEdge rad="112500"/>
          </a:effectLst>
        </p:spPr>
      </p:pic>
      <p:sp>
        <p:nvSpPr>
          <p:cNvPr id="6" name="TextBox 5"/>
          <p:cNvSpPr txBox="1"/>
          <p:nvPr/>
        </p:nvSpPr>
        <p:spPr>
          <a:xfrm>
            <a:off x="-56417" y="6024985"/>
            <a:ext cx="9069032" cy="830997"/>
          </a:xfrm>
          <a:prstGeom prst="rect">
            <a:avLst/>
          </a:prstGeom>
          <a:noFill/>
        </p:spPr>
        <p:txBody>
          <a:bodyPr wrap="square" rtlCol="0">
            <a:spAutoFit/>
          </a:bodyPr>
          <a:lstStyle/>
          <a:p>
            <a:pPr algn="ctr"/>
            <a:r>
              <a:rPr lang="en-US" sz="2800" i="1" dirty="0" smtClean="0">
                <a:solidFill>
                  <a:schemeClr val="accent6">
                    <a:lumMod val="50000"/>
                  </a:schemeClr>
                </a:solidFill>
                <a:latin typeface="Apple Chancery"/>
                <a:cs typeface="Apple Chancery"/>
              </a:rPr>
              <a:t>October 12,2014</a:t>
            </a:r>
            <a:r>
              <a:rPr lang="en-US" sz="1400" dirty="0" smtClean="0"/>
              <a:t>:  </a:t>
            </a:r>
            <a:r>
              <a:rPr lang="en-US" sz="2000" b="1" dirty="0" smtClean="0"/>
              <a:t>Canadian Bhutanese Society </a:t>
            </a:r>
            <a:r>
              <a:rPr lang="en-US" sz="2000" b="1" dirty="0" err="1" smtClean="0"/>
              <a:t>Dashain</a:t>
            </a:r>
            <a:r>
              <a:rPr lang="en-US" sz="2000" b="1" dirty="0" smtClean="0"/>
              <a:t> and </a:t>
            </a:r>
            <a:r>
              <a:rPr lang="en-US" sz="2000" b="1" dirty="0" err="1" smtClean="0"/>
              <a:t>Tihar</a:t>
            </a:r>
            <a:r>
              <a:rPr lang="en-US" sz="2000" b="1" dirty="0" smtClean="0"/>
              <a:t> Festival Celebration</a:t>
            </a:r>
            <a:endParaRPr lang="en-US" sz="2000" b="1" dirty="0"/>
          </a:p>
        </p:txBody>
      </p:sp>
      <p:sp>
        <p:nvSpPr>
          <p:cNvPr id="8" name="Title 1"/>
          <p:cNvSpPr>
            <a:spLocks noGrp="1"/>
          </p:cNvSpPr>
          <p:nvPr>
            <p:ph type="title"/>
          </p:nvPr>
        </p:nvSpPr>
        <p:spPr>
          <a:xfrm>
            <a:off x="0" y="222195"/>
            <a:ext cx="2342971" cy="458811"/>
          </a:xfrm>
        </p:spPr>
        <p:txBody>
          <a:bodyPr>
            <a:normAutofit/>
          </a:bodyPr>
          <a:lstStyle/>
          <a:p>
            <a:r>
              <a:rPr lang="en-US" sz="2400" dirty="0" smtClean="0">
                <a:solidFill>
                  <a:srgbClr val="000090"/>
                </a:solidFill>
              </a:rPr>
              <a:t>Events:</a:t>
            </a:r>
            <a:endParaRPr lang="en-US" sz="2400" dirty="0">
              <a:solidFill>
                <a:srgbClr val="000090"/>
              </a:solidFill>
            </a:endParaRPr>
          </a:p>
        </p:txBody>
      </p:sp>
      <p:pic>
        <p:nvPicPr>
          <p:cNvPr id="2" name="Picture 1"/>
          <p:cNvPicPr>
            <a:picLocks noChangeAspect="1"/>
          </p:cNvPicPr>
          <p:nvPr/>
        </p:nvPicPr>
        <p:blipFill>
          <a:blip r:embed="rId3"/>
          <a:stretch>
            <a:fillRect/>
          </a:stretch>
        </p:blipFill>
        <p:spPr>
          <a:xfrm>
            <a:off x="1365195" y="833015"/>
            <a:ext cx="7177135" cy="4784757"/>
          </a:xfrm>
          <a:prstGeom prst="rect">
            <a:avLst/>
          </a:prstGeom>
        </p:spPr>
      </p:pic>
      <p:pic>
        <p:nvPicPr>
          <p:cNvPr id="3" name="Picture 2" descr="DSC0335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70" y="680310"/>
            <a:ext cx="8084215" cy="5389477"/>
          </a:xfrm>
          <a:prstGeom prst="rect">
            <a:avLst/>
          </a:prstGeom>
        </p:spPr>
      </p:pic>
    </p:spTree>
    <p:extLst>
      <p:ext uri="{BB962C8B-B14F-4D97-AF65-F5344CB8AC3E}">
        <p14:creationId xmlns:p14="http://schemas.microsoft.com/office/powerpoint/2010/main" val="122505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3">
            <a:lum/>
            <a:alphaModFix amt="14000"/>
          </a:blip>
          <a:srcRect/>
          <a:stretch>
            <a:fillRect/>
          </a:stretch>
        </p:blipFill>
        <p:spPr>
          <a:xfrm>
            <a:off x="1212490" y="374900"/>
            <a:ext cx="6119337" cy="5903819"/>
          </a:xfrm>
          <a:prstGeom prst="ellipse">
            <a:avLst/>
          </a:prstGeom>
          <a:ln>
            <a:noFill/>
          </a:ln>
          <a:effectLst>
            <a:softEdge rad="112500"/>
          </a:effectLst>
        </p:spPr>
      </p:pic>
      <p:sp>
        <p:nvSpPr>
          <p:cNvPr id="7" name="TextBox 6"/>
          <p:cNvSpPr txBox="1"/>
          <p:nvPr/>
        </p:nvSpPr>
        <p:spPr>
          <a:xfrm>
            <a:off x="-5663" y="5993999"/>
            <a:ext cx="9069032" cy="707886"/>
          </a:xfrm>
          <a:prstGeom prst="rect">
            <a:avLst/>
          </a:prstGeom>
          <a:noFill/>
        </p:spPr>
        <p:txBody>
          <a:bodyPr wrap="square" rtlCol="0">
            <a:spAutoFit/>
          </a:bodyPr>
          <a:lstStyle/>
          <a:p>
            <a:pPr algn="ctr"/>
            <a:r>
              <a:rPr lang="en-US" sz="4000" i="1" dirty="0" smtClean="0">
                <a:solidFill>
                  <a:schemeClr val="accent6">
                    <a:lumMod val="50000"/>
                  </a:schemeClr>
                </a:solidFill>
                <a:latin typeface="Apple Chancery"/>
                <a:cs typeface="Apple Chancery"/>
              </a:rPr>
              <a:t>Movie Shown In Movie Mill</a:t>
            </a:r>
            <a:endParaRPr lang="en-US" sz="3200" b="1" dirty="0"/>
          </a:p>
        </p:txBody>
      </p:sp>
      <p:sp>
        <p:nvSpPr>
          <p:cNvPr id="9" name="Title 1"/>
          <p:cNvSpPr>
            <a:spLocks noGrp="1"/>
          </p:cNvSpPr>
          <p:nvPr>
            <p:ph type="title"/>
          </p:nvPr>
        </p:nvSpPr>
        <p:spPr>
          <a:xfrm>
            <a:off x="0" y="222195"/>
            <a:ext cx="2342971" cy="458811"/>
          </a:xfrm>
        </p:spPr>
        <p:txBody>
          <a:bodyPr>
            <a:normAutofit/>
          </a:bodyPr>
          <a:lstStyle/>
          <a:p>
            <a:r>
              <a:rPr lang="en-US" sz="2400" dirty="0" smtClean="0">
                <a:solidFill>
                  <a:srgbClr val="000090"/>
                </a:solidFill>
              </a:rPr>
              <a:t>Events:</a:t>
            </a:r>
            <a:endParaRPr lang="en-US" sz="2400" dirty="0">
              <a:solidFill>
                <a:srgbClr val="000090"/>
              </a:solidFill>
            </a:endParaRPr>
          </a:p>
        </p:txBody>
      </p:sp>
      <p:pic>
        <p:nvPicPr>
          <p:cNvPr id="3" name="Picture 2" descr="1977346_1441369346109465_7723089781632254072_n.jpg"/>
          <p:cNvPicPr>
            <a:picLocks noChangeAspect="1"/>
          </p:cNvPicPr>
          <p:nvPr/>
        </p:nvPicPr>
        <p:blipFill rotWithShape="1">
          <a:blip r:embed="rId4">
            <a:extLst>
              <a:ext uri="{28A0092B-C50C-407E-A947-70E740481C1C}">
                <a14:useLocalDpi xmlns:a14="http://schemas.microsoft.com/office/drawing/2010/main" val="0"/>
              </a:ext>
            </a:extLst>
          </a:blip>
          <a:srcRect t="16238" b="21994"/>
          <a:stretch/>
        </p:blipFill>
        <p:spPr>
          <a:xfrm>
            <a:off x="296260" y="2818180"/>
            <a:ext cx="7787955" cy="3224885"/>
          </a:xfrm>
          <a:prstGeom prst="rect">
            <a:avLst/>
          </a:prstGeom>
        </p:spPr>
      </p:pic>
      <p:pic>
        <p:nvPicPr>
          <p:cNvPr id="4" name="Picture 3" descr="10614357_1522246578021741_2909922862651081116_n.jpg"/>
          <p:cNvPicPr>
            <a:picLocks noChangeAspect="1"/>
          </p:cNvPicPr>
          <p:nvPr/>
        </p:nvPicPr>
        <p:blipFill rotWithShape="1">
          <a:blip r:embed="rId5">
            <a:extLst>
              <a:ext uri="{28A0092B-C50C-407E-A947-70E740481C1C}">
                <a14:useLocalDpi xmlns:a14="http://schemas.microsoft.com/office/drawing/2010/main" val="0"/>
              </a:ext>
            </a:extLst>
          </a:blip>
          <a:srcRect b="12273"/>
          <a:stretch/>
        </p:blipFill>
        <p:spPr>
          <a:xfrm>
            <a:off x="143555" y="0"/>
            <a:ext cx="8542330" cy="2941325"/>
          </a:xfrm>
          <a:prstGeom prst="rect">
            <a:avLst/>
          </a:prstGeom>
        </p:spPr>
      </p:pic>
    </p:spTree>
    <p:extLst>
      <p:ext uri="{BB962C8B-B14F-4D97-AF65-F5344CB8AC3E}">
        <p14:creationId xmlns:p14="http://schemas.microsoft.com/office/powerpoint/2010/main" val="11361448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lum/>
            <a:alphaModFix amt="15000"/>
          </a:blip>
          <a:srcRect/>
          <a:stretch>
            <a:fillRect/>
          </a:stretch>
        </p:blipFill>
        <p:spPr>
          <a:xfrm>
            <a:off x="1059785" y="222195"/>
            <a:ext cx="6566314" cy="6335054"/>
          </a:xfrm>
          <a:prstGeom prst="ellipse">
            <a:avLst/>
          </a:prstGeom>
          <a:ln>
            <a:noFill/>
          </a:ln>
          <a:effectLst>
            <a:softEdge rad="112500"/>
          </a:effectLst>
        </p:spPr>
      </p:pic>
      <p:sp>
        <p:nvSpPr>
          <p:cNvPr id="4" name="Title 3"/>
          <p:cNvSpPr>
            <a:spLocks noGrp="1"/>
          </p:cNvSpPr>
          <p:nvPr>
            <p:ph type="title"/>
          </p:nvPr>
        </p:nvSpPr>
        <p:spPr>
          <a:xfrm>
            <a:off x="601670" y="72563"/>
            <a:ext cx="8042276" cy="1336956"/>
          </a:xfrm>
        </p:spPr>
        <p:txBody>
          <a:bodyPr>
            <a:normAutofit/>
          </a:bodyPr>
          <a:lstStyle/>
          <a:p>
            <a:r>
              <a:rPr lang="en-US" sz="3600" u="sng" dirty="0" smtClean="0">
                <a:solidFill>
                  <a:srgbClr val="000090"/>
                </a:solidFill>
              </a:rPr>
              <a:t>CBS Executive Board Members 2014</a:t>
            </a:r>
            <a:endParaRPr lang="en-US" sz="3600" u="sng" dirty="0">
              <a:solidFill>
                <a:srgbClr val="000090"/>
              </a:solidFill>
            </a:endParaRPr>
          </a:p>
        </p:txBody>
      </p:sp>
      <p:sp>
        <p:nvSpPr>
          <p:cNvPr id="6" name="Content Placeholder 5"/>
          <p:cNvSpPr>
            <a:spLocks noGrp="1"/>
          </p:cNvSpPr>
          <p:nvPr>
            <p:ph sz="half" idx="2"/>
          </p:nvPr>
        </p:nvSpPr>
        <p:spPr>
          <a:xfrm>
            <a:off x="448964" y="1901950"/>
            <a:ext cx="8695036" cy="3035058"/>
          </a:xfrm>
        </p:spPr>
        <p:txBody>
          <a:bodyPr>
            <a:normAutofit fontScale="92500" lnSpcReduction="20000"/>
          </a:bodyPr>
          <a:lstStyle/>
          <a:p>
            <a:r>
              <a:rPr lang="en-US" sz="2200" dirty="0" smtClean="0">
                <a:solidFill>
                  <a:srgbClr val="0D0D0D"/>
                </a:solidFill>
              </a:rPr>
              <a:t>President: 					Mr. </a:t>
            </a:r>
            <a:r>
              <a:rPr lang="en-US" sz="2200" dirty="0" err="1" smtClean="0">
                <a:solidFill>
                  <a:srgbClr val="0D0D0D"/>
                </a:solidFill>
              </a:rPr>
              <a:t>Hemlal</a:t>
            </a:r>
            <a:r>
              <a:rPr lang="en-US" sz="2200" dirty="0" smtClean="0">
                <a:solidFill>
                  <a:srgbClr val="0D0D0D"/>
                </a:solidFill>
              </a:rPr>
              <a:t> </a:t>
            </a:r>
            <a:r>
              <a:rPr lang="en-US" sz="2200" dirty="0" err="1" smtClean="0">
                <a:solidFill>
                  <a:srgbClr val="0D0D0D"/>
                </a:solidFill>
              </a:rPr>
              <a:t>Timsina</a:t>
            </a:r>
            <a:endParaRPr lang="en-US" sz="2200" dirty="0" smtClean="0">
              <a:solidFill>
                <a:srgbClr val="0D0D0D"/>
              </a:solidFill>
            </a:endParaRPr>
          </a:p>
          <a:p>
            <a:r>
              <a:rPr lang="en-US" sz="2200" dirty="0" smtClean="0">
                <a:solidFill>
                  <a:srgbClr val="0D0D0D"/>
                </a:solidFill>
              </a:rPr>
              <a:t>Vice President: 				Miss. </a:t>
            </a:r>
            <a:r>
              <a:rPr lang="en-US" sz="2200" dirty="0" err="1" smtClean="0">
                <a:solidFill>
                  <a:srgbClr val="0D0D0D"/>
                </a:solidFill>
              </a:rPr>
              <a:t>Geeta</a:t>
            </a:r>
            <a:r>
              <a:rPr lang="en-US" sz="2200" dirty="0" smtClean="0">
                <a:solidFill>
                  <a:srgbClr val="0D0D0D"/>
                </a:solidFill>
              </a:rPr>
              <a:t> </a:t>
            </a:r>
            <a:r>
              <a:rPr lang="en-US" sz="2200" dirty="0" err="1" smtClean="0">
                <a:solidFill>
                  <a:srgbClr val="0D0D0D"/>
                </a:solidFill>
              </a:rPr>
              <a:t>Rasaily</a:t>
            </a:r>
            <a:endParaRPr lang="en-US" sz="2200" dirty="0" smtClean="0">
              <a:solidFill>
                <a:srgbClr val="0D0D0D"/>
              </a:solidFill>
            </a:endParaRPr>
          </a:p>
          <a:p>
            <a:r>
              <a:rPr lang="en-US" sz="2200" dirty="0" smtClean="0">
                <a:solidFill>
                  <a:srgbClr val="0D0D0D"/>
                </a:solidFill>
              </a:rPr>
              <a:t>Secretary: 					Mr. </a:t>
            </a:r>
            <a:r>
              <a:rPr lang="en-US" sz="2200" dirty="0" err="1" smtClean="0">
                <a:solidFill>
                  <a:srgbClr val="0D0D0D"/>
                </a:solidFill>
              </a:rPr>
              <a:t>Dhanan</a:t>
            </a:r>
            <a:r>
              <a:rPr lang="en-US" sz="2200" dirty="0" smtClean="0">
                <a:solidFill>
                  <a:srgbClr val="0D0D0D"/>
                </a:solidFill>
              </a:rPr>
              <a:t> </a:t>
            </a:r>
            <a:r>
              <a:rPr lang="en-US" sz="2200" dirty="0" err="1" smtClean="0">
                <a:solidFill>
                  <a:srgbClr val="0D0D0D"/>
                </a:solidFill>
              </a:rPr>
              <a:t>jaya</a:t>
            </a:r>
            <a:r>
              <a:rPr lang="en-US" sz="2200" dirty="0" smtClean="0">
                <a:solidFill>
                  <a:srgbClr val="0D0D0D"/>
                </a:solidFill>
              </a:rPr>
              <a:t> </a:t>
            </a:r>
            <a:r>
              <a:rPr lang="en-US" sz="2200" dirty="0" err="1" smtClean="0">
                <a:solidFill>
                  <a:srgbClr val="0D0D0D"/>
                </a:solidFill>
              </a:rPr>
              <a:t>Bhujel</a:t>
            </a:r>
            <a:endParaRPr lang="en-US" sz="2200" dirty="0" smtClean="0">
              <a:solidFill>
                <a:srgbClr val="0D0D0D"/>
              </a:solidFill>
            </a:endParaRPr>
          </a:p>
          <a:p>
            <a:r>
              <a:rPr lang="en-US" sz="2200" dirty="0" smtClean="0">
                <a:solidFill>
                  <a:srgbClr val="0D0D0D"/>
                </a:solidFill>
              </a:rPr>
              <a:t>Treasurer: 					Miss. Indira Sharma</a:t>
            </a:r>
          </a:p>
          <a:p>
            <a:r>
              <a:rPr lang="en-US" sz="2200" dirty="0" smtClean="0">
                <a:solidFill>
                  <a:srgbClr val="0D0D0D"/>
                </a:solidFill>
              </a:rPr>
              <a:t>Cultural </a:t>
            </a:r>
            <a:r>
              <a:rPr lang="en-US" sz="2200" dirty="0" err="1" smtClean="0">
                <a:solidFill>
                  <a:srgbClr val="0D0D0D"/>
                </a:solidFill>
              </a:rPr>
              <a:t>Coordinater</a:t>
            </a:r>
            <a:r>
              <a:rPr lang="en-US" sz="2200" dirty="0" smtClean="0">
                <a:solidFill>
                  <a:srgbClr val="0D0D0D"/>
                </a:solidFill>
              </a:rPr>
              <a:t>: 			Miss. </a:t>
            </a:r>
            <a:r>
              <a:rPr lang="en-US" sz="2200" dirty="0" err="1" smtClean="0">
                <a:solidFill>
                  <a:srgbClr val="0D0D0D"/>
                </a:solidFill>
              </a:rPr>
              <a:t>Renuka</a:t>
            </a:r>
            <a:r>
              <a:rPr lang="en-US" sz="2200" dirty="0" smtClean="0">
                <a:solidFill>
                  <a:srgbClr val="0D0D0D"/>
                </a:solidFill>
              </a:rPr>
              <a:t> Timsina</a:t>
            </a:r>
          </a:p>
          <a:p>
            <a:r>
              <a:rPr lang="en-US" sz="2200" dirty="0" smtClean="0">
                <a:solidFill>
                  <a:srgbClr val="0D0D0D"/>
                </a:solidFill>
              </a:rPr>
              <a:t>Cultural Special Events Coordinator:  	Mr. Kamal </a:t>
            </a:r>
            <a:r>
              <a:rPr lang="en-US" sz="2200" dirty="0" err="1" smtClean="0">
                <a:solidFill>
                  <a:srgbClr val="0D0D0D"/>
                </a:solidFill>
              </a:rPr>
              <a:t>Dahal</a:t>
            </a:r>
            <a:endParaRPr lang="en-US" sz="2200" dirty="0" smtClean="0">
              <a:solidFill>
                <a:srgbClr val="0D0D0D"/>
              </a:solidFill>
            </a:endParaRPr>
          </a:p>
          <a:p>
            <a:r>
              <a:rPr lang="en-US" sz="2200" dirty="0" smtClean="0">
                <a:solidFill>
                  <a:srgbClr val="0D0D0D"/>
                </a:solidFill>
              </a:rPr>
              <a:t>Sport and Youth Coordinator:  		Mr. Chandra </a:t>
            </a:r>
            <a:r>
              <a:rPr lang="en-US" sz="2200" dirty="0" err="1" smtClean="0">
                <a:solidFill>
                  <a:srgbClr val="0D0D0D"/>
                </a:solidFill>
              </a:rPr>
              <a:t>Adhakari</a:t>
            </a:r>
            <a:endParaRPr lang="en-US" sz="2200" dirty="0" smtClean="0">
              <a:solidFill>
                <a:srgbClr val="0D0D0D"/>
              </a:solidFill>
            </a:endParaRPr>
          </a:p>
          <a:p>
            <a:endParaRPr lang="en-US" dirty="0" smtClean="0"/>
          </a:p>
          <a:p>
            <a:pPr marL="0" indent="0">
              <a:buNone/>
            </a:pPr>
            <a:endParaRPr lang="en-US" dirty="0"/>
          </a:p>
        </p:txBody>
      </p:sp>
      <p:pic>
        <p:nvPicPr>
          <p:cNvPr id="10" name="Picture 9"/>
          <p:cNvPicPr>
            <a:picLocks noChangeAspect="1"/>
          </p:cNvPicPr>
          <p:nvPr/>
        </p:nvPicPr>
        <p:blipFill>
          <a:blip r:embed="rId3">
            <a:lum/>
            <a:alphaModFix/>
          </a:blip>
          <a:srcRect/>
          <a:stretch>
            <a:fillRect/>
          </a:stretch>
        </p:blipFill>
        <p:spPr>
          <a:xfrm>
            <a:off x="7626100" y="5278568"/>
            <a:ext cx="1517900" cy="1462005"/>
          </a:xfrm>
          <a:prstGeom prst="rect">
            <a:avLst/>
          </a:prstGeom>
          <a:noFill/>
          <a:ln>
            <a:noFill/>
          </a:ln>
        </p:spPr>
      </p:pic>
    </p:spTree>
    <p:extLst>
      <p:ext uri="{BB962C8B-B14F-4D97-AF65-F5344CB8AC3E}">
        <p14:creationId xmlns:p14="http://schemas.microsoft.com/office/powerpoint/2010/main" val="41707837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1000"/>
          </a:blip>
          <a:srcRect/>
          <a:stretch>
            <a:fillRect/>
          </a:stretch>
        </p:blipFill>
        <p:spPr>
          <a:xfrm>
            <a:off x="1365195" y="884691"/>
            <a:ext cx="5961057" cy="5751114"/>
          </a:xfrm>
          <a:prstGeom prst="ellipse">
            <a:avLst/>
          </a:prstGeom>
          <a:ln>
            <a:noFill/>
          </a:ln>
          <a:effectLst>
            <a:softEdge rad="112500"/>
          </a:effectLst>
        </p:spPr>
      </p:pic>
      <p:sp>
        <p:nvSpPr>
          <p:cNvPr id="8" name="Title 1"/>
          <p:cNvSpPr>
            <a:spLocks noGrp="1"/>
          </p:cNvSpPr>
          <p:nvPr>
            <p:ph type="title"/>
          </p:nvPr>
        </p:nvSpPr>
        <p:spPr>
          <a:xfrm>
            <a:off x="0" y="222195"/>
            <a:ext cx="2342971" cy="458811"/>
          </a:xfrm>
        </p:spPr>
        <p:txBody>
          <a:bodyPr>
            <a:normAutofit/>
          </a:bodyPr>
          <a:lstStyle/>
          <a:p>
            <a:r>
              <a:rPr lang="en-US" sz="2400" dirty="0" smtClean="0">
                <a:solidFill>
                  <a:srgbClr val="000090"/>
                </a:solidFill>
              </a:rPr>
              <a:t>Events:</a:t>
            </a:r>
            <a:endParaRPr lang="en-US" sz="2400" dirty="0">
              <a:solidFill>
                <a:srgbClr val="000090"/>
              </a:solidFill>
            </a:endParaRPr>
          </a:p>
        </p:txBody>
      </p:sp>
      <p:sp>
        <p:nvSpPr>
          <p:cNvPr id="2" name="Rectangle 1"/>
          <p:cNvSpPr/>
          <p:nvPr/>
        </p:nvSpPr>
        <p:spPr>
          <a:xfrm>
            <a:off x="296260" y="5414165"/>
            <a:ext cx="8031841" cy="523220"/>
          </a:xfrm>
          <a:prstGeom prst="rect">
            <a:avLst/>
          </a:prstGeom>
          <a:noFill/>
        </p:spPr>
        <p:txBody>
          <a:bodyPr wrap="none" lIns="91440" tIns="45720" rIns="91440" bIns="45720">
            <a:spAutoFit/>
          </a:bodyPr>
          <a:lstStyle/>
          <a:p>
            <a:pPr algn="ctr"/>
            <a:r>
              <a:rPr lang="en-CA" sz="28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BRIDING CULTURES with </a:t>
            </a:r>
            <a:r>
              <a:rPr lang="en-CA" sz="2800" b="1" dirty="0" err="1">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L</a:t>
            </a:r>
            <a:r>
              <a:rPr lang="en-CA" sz="2800" b="1" cap="none" spc="0" dirty="0" err="1"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ethbridge</a:t>
            </a:r>
            <a:r>
              <a:rPr lang="en-CA" sz="28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 College</a:t>
            </a:r>
            <a:endParaRPr lang="en-CA" sz="28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
        <p:nvSpPr>
          <p:cNvPr id="3" name="Rectangle 2"/>
          <p:cNvSpPr/>
          <p:nvPr/>
        </p:nvSpPr>
        <p:spPr>
          <a:xfrm>
            <a:off x="296260" y="3429000"/>
            <a:ext cx="8626844" cy="923330"/>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SAEA Fund Raising Night</a:t>
            </a:r>
            <a:endParaRPr lang="en-CA" sz="54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pic>
        <p:nvPicPr>
          <p:cNvPr id="4" name="Picture 3" descr="IMG_1321.JPG"/>
          <p:cNvPicPr>
            <a:picLocks noChangeAspect="1"/>
          </p:cNvPicPr>
          <p:nvPr/>
        </p:nvPicPr>
        <p:blipFill rotWithShape="1">
          <a:blip r:embed="rId3" cstate="print">
            <a:extLst>
              <a:ext uri="{28A0092B-C50C-407E-A947-70E740481C1C}">
                <a14:useLocalDpi xmlns:a14="http://schemas.microsoft.com/office/drawing/2010/main" val="0"/>
              </a:ext>
            </a:extLst>
          </a:blip>
          <a:srcRect t="18398" b="18345"/>
          <a:stretch/>
        </p:blipFill>
        <p:spPr>
          <a:xfrm>
            <a:off x="296260" y="1138425"/>
            <a:ext cx="8650245" cy="4103931"/>
          </a:xfrm>
          <a:prstGeom prst="rect">
            <a:avLst/>
          </a:prstGeom>
        </p:spPr>
      </p:pic>
    </p:spTree>
    <p:extLst>
      <p:ext uri="{BB962C8B-B14F-4D97-AF65-F5344CB8AC3E}">
        <p14:creationId xmlns:p14="http://schemas.microsoft.com/office/powerpoint/2010/main" val="3358788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 calcmode="lin" valueType="num">
                                      <p:cBhvr additive="base">
                                        <p:cTn id="16" dur="500"/>
                                        <p:tgtEl>
                                          <p:spTgt spid="4"/>
                                        </p:tgtEl>
                                        <p:attrNameLst>
                                          <p:attrName>ppt_y</p:attrName>
                                        </p:attrNameLst>
                                      </p:cBhvr>
                                      <p:tavLst>
                                        <p:tav tm="0">
                                          <p:val>
                                            <p:strVal val="#ppt_y"/>
                                          </p:val>
                                        </p:tav>
                                        <p:tav tm="100000">
                                          <p:val>
                                            <p:strVal val="#ppt_y+#ppt_h*1.125000"/>
                                          </p:val>
                                        </p:tav>
                                      </p:tavLst>
                                    </p:anim>
                                    <p:animEffect transition="out" filter="wipe(dow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042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080" y="1443835"/>
            <a:ext cx="7626100" cy="5084066"/>
          </a:xfrm>
          <a:prstGeom prst="rect">
            <a:avLst/>
          </a:prstGeom>
        </p:spPr>
      </p:pic>
      <p:sp>
        <p:nvSpPr>
          <p:cNvPr id="8" name="TextBox 7"/>
          <p:cNvSpPr txBox="1"/>
          <p:nvPr/>
        </p:nvSpPr>
        <p:spPr>
          <a:xfrm>
            <a:off x="907080" y="680310"/>
            <a:ext cx="8084215" cy="923330"/>
          </a:xfrm>
          <a:prstGeom prst="rect">
            <a:avLst/>
          </a:prstGeom>
          <a:noFill/>
        </p:spPr>
        <p:txBody>
          <a:bodyPr wrap="square" rtlCol="0">
            <a:spAutoFit/>
          </a:bodyPr>
          <a:lstStyle/>
          <a:p>
            <a:r>
              <a:rPr lang="en-US" dirty="0" smtClean="0">
                <a:solidFill>
                  <a:schemeClr val="tx2">
                    <a:lumMod val="50000"/>
                    <a:lumOff val="50000"/>
                  </a:schemeClr>
                </a:solidFill>
              </a:rPr>
              <a:t>Warren Family Scholarship awarded to Canadian Bhutanese Society member Mr. </a:t>
            </a:r>
            <a:r>
              <a:rPr lang="en-US" dirty="0" err="1" smtClean="0">
                <a:solidFill>
                  <a:schemeClr val="tx2">
                    <a:lumMod val="50000"/>
                    <a:lumOff val="50000"/>
                  </a:schemeClr>
                </a:solidFill>
              </a:rPr>
              <a:t>Santosh</a:t>
            </a:r>
            <a:r>
              <a:rPr lang="en-US" dirty="0" smtClean="0">
                <a:solidFill>
                  <a:schemeClr val="tx2">
                    <a:lumMod val="50000"/>
                    <a:lumOff val="50000"/>
                  </a:schemeClr>
                </a:solidFill>
              </a:rPr>
              <a:t> Timsina, U of L.</a:t>
            </a:r>
          </a:p>
          <a:p>
            <a:endParaRPr lang="en-US" dirty="0"/>
          </a:p>
        </p:txBody>
      </p:sp>
      <p:sp>
        <p:nvSpPr>
          <p:cNvPr id="2" name="TextBox 1"/>
          <p:cNvSpPr txBox="1"/>
          <p:nvPr/>
        </p:nvSpPr>
        <p:spPr>
          <a:xfrm>
            <a:off x="3961180" y="222195"/>
            <a:ext cx="1686880" cy="369332"/>
          </a:xfrm>
          <a:prstGeom prst="rect">
            <a:avLst/>
          </a:prstGeom>
          <a:noFill/>
        </p:spPr>
        <p:txBody>
          <a:bodyPr wrap="none" rtlCol="0">
            <a:spAutoFit/>
          </a:bodyPr>
          <a:lstStyle/>
          <a:p>
            <a:r>
              <a:rPr lang="en-US" dirty="0" smtClean="0"/>
              <a:t>Achievements</a:t>
            </a:r>
            <a:endParaRPr lang="en-US" dirty="0"/>
          </a:p>
        </p:txBody>
      </p:sp>
    </p:spTree>
    <p:extLst>
      <p:ext uri="{BB962C8B-B14F-4D97-AF65-F5344CB8AC3E}">
        <p14:creationId xmlns:p14="http://schemas.microsoft.com/office/powerpoint/2010/main" val="2367194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1365195" y="0"/>
            <a:ext cx="6615535" cy="974831"/>
          </a:xfrm>
        </p:spPr>
        <p:txBody>
          <a:bodyPr>
            <a:normAutofit/>
          </a:bodyPr>
          <a:lstStyle/>
          <a:p>
            <a:r>
              <a:rPr lang="en-US" u="sng" dirty="0" smtClean="0">
                <a:solidFill>
                  <a:srgbClr val="000090"/>
                </a:solidFill>
              </a:rPr>
              <a:t>Achievements:</a:t>
            </a:r>
            <a:r>
              <a:rPr lang="en-US" dirty="0" smtClean="0"/>
              <a:t> </a:t>
            </a:r>
            <a:endParaRPr lang="en-US" dirty="0"/>
          </a:p>
        </p:txBody>
      </p:sp>
      <p:pic>
        <p:nvPicPr>
          <p:cNvPr id="9" name="Picture 9"/>
          <p:cNvPicPr>
            <a:picLocks noChangeAspect="1"/>
          </p:cNvPicPr>
          <p:nvPr/>
        </p:nvPicPr>
        <p:blipFill>
          <a:blip r:embed="rId3">
            <a:lum/>
            <a:alphaModFix/>
          </a:blip>
          <a:srcRect/>
          <a:stretch>
            <a:fillRect/>
          </a:stretch>
        </p:blipFill>
        <p:spPr>
          <a:xfrm>
            <a:off x="6981868" y="5081880"/>
            <a:ext cx="2057039" cy="1723680"/>
          </a:xfrm>
          <a:prstGeom prst="rect">
            <a:avLst/>
          </a:prstGeom>
          <a:noFill/>
          <a:ln>
            <a:noFill/>
          </a:ln>
        </p:spPr>
      </p:pic>
      <p:pic>
        <p:nvPicPr>
          <p:cNvPr id="10" name="Picture 9"/>
          <p:cNvPicPr>
            <a:picLocks noChangeAspect="1"/>
          </p:cNvPicPr>
          <p:nvPr/>
        </p:nvPicPr>
        <p:blipFill>
          <a:blip r:embed="rId3">
            <a:lum/>
            <a:alphaModFix/>
          </a:blip>
          <a:srcRect/>
          <a:stretch>
            <a:fillRect/>
          </a:stretch>
        </p:blipFill>
        <p:spPr>
          <a:xfrm flipH="1">
            <a:off x="0" y="4803345"/>
            <a:ext cx="2057039" cy="2054655"/>
          </a:xfrm>
          <a:prstGeom prst="rect">
            <a:avLst/>
          </a:prstGeom>
          <a:noFill/>
          <a:ln>
            <a:noFill/>
          </a:ln>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5152" b="81818" l="3345" r="96655"/>
                    </a14:imgEffect>
                  </a14:imgLayer>
                </a14:imgProps>
              </a:ext>
            </a:extLst>
          </a:blip>
          <a:stretch>
            <a:fillRect/>
          </a:stretch>
        </p:blipFill>
        <p:spPr>
          <a:xfrm>
            <a:off x="143555" y="1596540"/>
            <a:ext cx="8704185" cy="2901395"/>
          </a:xfrm>
          <a:prstGeom prst="rect">
            <a:avLst/>
          </a:prstGeom>
        </p:spPr>
      </p:pic>
    </p:spTree>
    <p:extLst>
      <p:ext uri="{BB962C8B-B14F-4D97-AF65-F5344CB8AC3E}">
        <p14:creationId xmlns:p14="http://schemas.microsoft.com/office/powerpoint/2010/main" val="35249805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1365195" y="0"/>
            <a:ext cx="6615535" cy="974831"/>
          </a:xfrm>
        </p:spPr>
        <p:txBody>
          <a:bodyPr>
            <a:normAutofit/>
          </a:bodyPr>
          <a:lstStyle/>
          <a:p>
            <a:r>
              <a:rPr lang="en-US" u="sng" dirty="0" smtClean="0">
                <a:solidFill>
                  <a:srgbClr val="000090"/>
                </a:solidFill>
              </a:rPr>
              <a:t>Achievements:</a:t>
            </a:r>
            <a:r>
              <a:rPr lang="en-US" dirty="0" smtClean="0"/>
              <a:t> </a:t>
            </a:r>
            <a:endParaRPr lang="en-US" dirty="0"/>
          </a:p>
        </p:txBody>
      </p:sp>
      <p:pic>
        <p:nvPicPr>
          <p:cNvPr id="9" name="Picture 9"/>
          <p:cNvPicPr>
            <a:picLocks noChangeAspect="1"/>
          </p:cNvPicPr>
          <p:nvPr/>
        </p:nvPicPr>
        <p:blipFill>
          <a:blip r:embed="rId3">
            <a:lum/>
            <a:alphaModFix/>
          </a:blip>
          <a:srcRect/>
          <a:stretch>
            <a:fillRect/>
          </a:stretch>
        </p:blipFill>
        <p:spPr>
          <a:xfrm>
            <a:off x="6981868" y="5081880"/>
            <a:ext cx="2057039" cy="1723680"/>
          </a:xfrm>
          <a:prstGeom prst="rect">
            <a:avLst/>
          </a:prstGeom>
          <a:noFill/>
          <a:ln>
            <a:noFill/>
          </a:ln>
        </p:spPr>
      </p:pic>
      <p:pic>
        <p:nvPicPr>
          <p:cNvPr id="10" name="Picture 9"/>
          <p:cNvPicPr>
            <a:picLocks noChangeAspect="1"/>
          </p:cNvPicPr>
          <p:nvPr/>
        </p:nvPicPr>
        <p:blipFill>
          <a:blip r:embed="rId3">
            <a:lum/>
            <a:alphaModFix/>
          </a:blip>
          <a:srcRect/>
          <a:stretch>
            <a:fillRect/>
          </a:stretch>
        </p:blipFill>
        <p:spPr>
          <a:xfrm flipH="1">
            <a:off x="0" y="4803345"/>
            <a:ext cx="2057039" cy="2054655"/>
          </a:xfrm>
          <a:prstGeom prst="rect">
            <a:avLst/>
          </a:prstGeom>
          <a:noFill/>
          <a:ln>
            <a:noFill/>
          </a:ln>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6303" b="89916" l="5222" r="95889"/>
                    </a14:imgEffect>
                  </a14:imgLayer>
                </a14:imgProps>
              </a:ext>
            </a:extLst>
          </a:blip>
          <a:stretch>
            <a:fillRect/>
          </a:stretch>
        </p:blipFill>
        <p:spPr>
          <a:xfrm>
            <a:off x="68075" y="1901950"/>
            <a:ext cx="9067340" cy="2443280"/>
          </a:xfrm>
          <a:prstGeom prst="rect">
            <a:avLst/>
          </a:prstGeom>
        </p:spPr>
      </p:pic>
    </p:spTree>
    <p:extLst>
      <p:ext uri="{BB962C8B-B14F-4D97-AF65-F5344CB8AC3E}">
        <p14:creationId xmlns:p14="http://schemas.microsoft.com/office/powerpoint/2010/main" val="210969070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1365195" y="0"/>
            <a:ext cx="6615535" cy="974831"/>
          </a:xfrm>
        </p:spPr>
        <p:txBody>
          <a:bodyPr>
            <a:normAutofit/>
          </a:bodyPr>
          <a:lstStyle/>
          <a:p>
            <a:r>
              <a:rPr lang="en-US" u="sng" dirty="0" smtClean="0">
                <a:solidFill>
                  <a:srgbClr val="000090"/>
                </a:solidFill>
              </a:rPr>
              <a:t>Achievements:</a:t>
            </a:r>
            <a:r>
              <a:rPr lang="en-US" dirty="0" smtClean="0"/>
              <a:t> </a:t>
            </a:r>
            <a:endParaRPr lang="en-US" dirty="0"/>
          </a:p>
        </p:txBody>
      </p:sp>
      <p:pic>
        <p:nvPicPr>
          <p:cNvPr id="9" name="Picture 9"/>
          <p:cNvPicPr>
            <a:picLocks noChangeAspect="1"/>
          </p:cNvPicPr>
          <p:nvPr/>
        </p:nvPicPr>
        <p:blipFill>
          <a:blip r:embed="rId3">
            <a:lum/>
            <a:alphaModFix/>
          </a:blip>
          <a:srcRect/>
          <a:stretch>
            <a:fillRect/>
          </a:stretch>
        </p:blipFill>
        <p:spPr>
          <a:xfrm>
            <a:off x="6981868" y="5081880"/>
            <a:ext cx="2057039" cy="1723680"/>
          </a:xfrm>
          <a:prstGeom prst="rect">
            <a:avLst/>
          </a:prstGeom>
          <a:noFill/>
          <a:ln>
            <a:noFill/>
          </a:ln>
        </p:spPr>
      </p:pic>
      <p:pic>
        <p:nvPicPr>
          <p:cNvPr id="10" name="Picture 9"/>
          <p:cNvPicPr>
            <a:picLocks noChangeAspect="1"/>
          </p:cNvPicPr>
          <p:nvPr/>
        </p:nvPicPr>
        <p:blipFill>
          <a:blip r:embed="rId3">
            <a:lum/>
            <a:alphaModFix/>
          </a:blip>
          <a:srcRect/>
          <a:stretch>
            <a:fillRect/>
          </a:stretch>
        </p:blipFill>
        <p:spPr>
          <a:xfrm flipH="1">
            <a:off x="0" y="4803345"/>
            <a:ext cx="2057039" cy="2054655"/>
          </a:xfrm>
          <a:prstGeom prst="rect">
            <a:avLst/>
          </a:prstGeom>
          <a:noFill/>
          <a:ln>
            <a:noFill/>
          </a:ln>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919" b="89113" l="4267" r="97484"/>
                    </a14:imgEffect>
                  </a14:imgLayer>
                </a14:imgProps>
              </a:ext>
            </a:extLst>
          </a:blip>
          <a:stretch>
            <a:fillRect/>
          </a:stretch>
        </p:blipFill>
        <p:spPr>
          <a:xfrm>
            <a:off x="143555" y="1749245"/>
            <a:ext cx="8856890" cy="2952297"/>
          </a:xfrm>
          <a:prstGeom prst="rect">
            <a:avLst/>
          </a:prstGeom>
        </p:spPr>
      </p:pic>
    </p:spTree>
    <p:extLst>
      <p:ext uri="{BB962C8B-B14F-4D97-AF65-F5344CB8AC3E}">
        <p14:creationId xmlns:p14="http://schemas.microsoft.com/office/powerpoint/2010/main" val="397621217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1365195" y="0"/>
            <a:ext cx="6615535" cy="974831"/>
          </a:xfrm>
        </p:spPr>
        <p:txBody>
          <a:bodyPr>
            <a:normAutofit/>
          </a:bodyPr>
          <a:lstStyle/>
          <a:p>
            <a:r>
              <a:rPr lang="en-US" u="sng" dirty="0" smtClean="0">
                <a:solidFill>
                  <a:srgbClr val="000090"/>
                </a:solidFill>
              </a:rPr>
              <a:t>Achievements:</a:t>
            </a:r>
            <a:r>
              <a:rPr lang="en-US" dirty="0" smtClean="0"/>
              <a:t> </a:t>
            </a:r>
            <a:endParaRPr lang="en-US" dirty="0"/>
          </a:p>
        </p:txBody>
      </p:sp>
      <p:pic>
        <p:nvPicPr>
          <p:cNvPr id="9" name="Picture 9"/>
          <p:cNvPicPr>
            <a:picLocks noChangeAspect="1"/>
          </p:cNvPicPr>
          <p:nvPr/>
        </p:nvPicPr>
        <p:blipFill>
          <a:blip r:embed="rId3">
            <a:lum/>
            <a:alphaModFix/>
          </a:blip>
          <a:srcRect/>
          <a:stretch>
            <a:fillRect/>
          </a:stretch>
        </p:blipFill>
        <p:spPr>
          <a:xfrm>
            <a:off x="6981868" y="5081880"/>
            <a:ext cx="2057039" cy="1723680"/>
          </a:xfrm>
          <a:prstGeom prst="rect">
            <a:avLst/>
          </a:prstGeom>
          <a:noFill/>
          <a:ln>
            <a:noFill/>
          </a:ln>
        </p:spPr>
      </p:pic>
      <p:pic>
        <p:nvPicPr>
          <p:cNvPr id="10" name="Picture 9"/>
          <p:cNvPicPr>
            <a:picLocks noChangeAspect="1"/>
          </p:cNvPicPr>
          <p:nvPr/>
        </p:nvPicPr>
        <p:blipFill>
          <a:blip r:embed="rId3">
            <a:lum/>
            <a:alphaModFix/>
          </a:blip>
          <a:srcRect/>
          <a:stretch>
            <a:fillRect/>
          </a:stretch>
        </p:blipFill>
        <p:spPr>
          <a:xfrm flipH="1">
            <a:off x="0" y="4803345"/>
            <a:ext cx="2057039" cy="2054655"/>
          </a:xfrm>
          <a:prstGeom prst="rect">
            <a:avLst/>
          </a:prstGeom>
          <a:noFill/>
          <a:ln>
            <a:noFill/>
          </a:ln>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2643" b="94714" l="1517" r="99067"/>
                    </a14:imgEffect>
                  </a14:imgLayer>
                </a14:imgProps>
              </a:ext>
            </a:extLst>
          </a:blip>
          <a:stretch>
            <a:fillRect/>
          </a:stretch>
        </p:blipFill>
        <p:spPr>
          <a:xfrm>
            <a:off x="139067" y="1749245"/>
            <a:ext cx="8959318" cy="2373122"/>
          </a:xfrm>
          <a:prstGeom prst="rect">
            <a:avLst/>
          </a:prstGeom>
        </p:spPr>
      </p:pic>
    </p:spTree>
    <p:extLst>
      <p:ext uri="{BB962C8B-B14F-4D97-AF65-F5344CB8AC3E}">
        <p14:creationId xmlns:p14="http://schemas.microsoft.com/office/powerpoint/2010/main" val="5344220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1365195" y="0"/>
            <a:ext cx="6615535" cy="974831"/>
          </a:xfrm>
        </p:spPr>
        <p:txBody>
          <a:bodyPr>
            <a:normAutofit/>
          </a:bodyPr>
          <a:lstStyle/>
          <a:p>
            <a:r>
              <a:rPr lang="en-US" u="sng" dirty="0" smtClean="0">
                <a:solidFill>
                  <a:srgbClr val="000090"/>
                </a:solidFill>
              </a:rPr>
              <a:t>Achievements:</a:t>
            </a:r>
            <a:r>
              <a:rPr lang="en-US" dirty="0" smtClean="0"/>
              <a:t> </a:t>
            </a:r>
            <a:endParaRPr lang="en-US" dirty="0"/>
          </a:p>
        </p:txBody>
      </p:sp>
      <p:pic>
        <p:nvPicPr>
          <p:cNvPr id="4" name="Picture 3"/>
          <p:cNvPicPr>
            <a:picLocks noChangeAspect="1"/>
          </p:cNvPicPr>
          <p:nvPr/>
        </p:nvPicPr>
        <p:blipFill>
          <a:blip r:embed="rId3"/>
          <a:stretch>
            <a:fillRect/>
          </a:stretch>
        </p:blipFill>
        <p:spPr>
          <a:xfrm>
            <a:off x="241300" y="939800"/>
            <a:ext cx="8648700" cy="4978400"/>
          </a:xfrm>
          <a:prstGeom prst="rect">
            <a:avLst/>
          </a:prstGeom>
        </p:spPr>
      </p:pic>
      <p:pic>
        <p:nvPicPr>
          <p:cNvPr id="9" name="Picture 9"/>
          <p:cNvPicPr>
            <a:picLocks noChangeAspect="1"/>
          </p:cNvPicPr>
          <p:nvPr/>
        </p:nvPicPr>
        <p:blipFill>
          <a:blip r:embed="rId4">
            <a:lum/>
            <a:alphaModFix/>
          </a:blip>
          <a:srcRect/>
          <a:stretch>
            <a:fillRect/>
          </a:stretch>
        </p:blipFill>
        <p:spPr>
          <a:xfrm>
            <a:off x="6981868" y="5081880"/>
            <a:ext cx="2057039" cy="1723680"/>
          </a:xfrm>
          <a:prstGeom prst="rect">
            <a:avLst/>
          </a:prstGeom>
          <a:noFill/>
          <a:ln>
            <a:noFill/>
          </a:ln>
        </p:spPr>
      </p:pic>
      <p:pic>
        <p:nvPicPr>
          <p:cNvPr id="10" name="Picture 9"/>
          <p:cNvPicPr>
            <a:picLocks noChangeAspect="1"/>
          </p:cNvPicPr>
          <p:nvPr/>
        </p:nvPicPr>
        <p:blipFill>
          <a:blip r:embed="rId4">
            <a:lum/>
            <a:alphaModFix/>
          </a:blip>
          <a:srcRect/>
          <a:stretch>
            <a:fillRect/>
          </a:stretch>
        </p:blipFill>
        <p:spPr>
          <a:xfrm flipH="1">
            <a:off x="0" y="4803345"/>
            <a:ext cx="2057039" cy="2054655"/>
          </a:xfrm>
          <a:prstGeom prst="rect">
            <a:avLst/>
          </a:prstGeom>
          <a:noFill/>
          <a:ln>
            <a:noFill/>
          </a:ln>
        </p:spPr>
      </p:pic>
    </p:spTree>
    <p:extLst>
      <p:ext uri="{BB962C8B-B14F-4D97-AF65-F5344CB8AC3E}">
        <p14:creationId xmlns:p14="http://schemas.microsoft.com/office/powerpoint/2010/main" val="3349955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1365195" y="0"/>
            <a:ext cx="6615535" cy="974831"/>
          </a:xfrm>
        </p:spPr>
        <p:txBody>
          <a:bodyPr>
            <a:normAutofit/>
          </a:bodyPr>
          <a:lstStyle/>
          <a:p>
            <a:r>
              <a:rPr lang="en-US" u="sng" dirty="0" smtClean="0">
                <a:solidFill>
                  <a:srgbClr val="000090"/>
                </a:solidFill>
              </a:rPr>
              <a:t>Achievements:</a:t>
            </a:r>
            <a:r>
              <a:rPr lang="en-US" dirty="0" smtClean="0"/>
              <a:t> </a:t>
            </a:r>
            <a:endParaRPr lang="en-US" dirty="0"/>
          </a:p>
        </p:txBody>
      </p:sp>
      <p:pic>
        <p:nvPicPr>
          <p:cNvPr id="3" name="Picture 2"/>
          <p:cNvPicPr>
            <a:picLocks noChangeAspect="1"/>
          </p:cNvPicPr>
          <p:nvPr/>
        </p:nvPicPr>
        <p:blipFill>
          <a:blip r:embed="rId3"/>
          <a:stretch>
            <a:fillRect/>
          </a:stretch>
        </p:blipFill>
        <p:spPr>
          <a:xfrm>
            <a:off x="1670605" y="985720"/>
            <a:ext cx="5803900" cy="5016500"/>
          </a:xfrm>
          <a:prstGeom prst="rect">
            <a:avLst/>
          </a:prstGeom>
        </p:spPr>
      </p:pic>
      <p:pic>
        <p:nvPicPr>
          <p:cNvPr id="9" name="Picture 9"/>
          <p:cNvPicPr>
            <a:picLocks noChangeAspect="1"/>
          </p:cNvPicPr>
          <p:nvPr/>
        </p:nvPicPr>
        <p:blipFill>
          <a:blip r:embed="rId4">
            <a:lum/>
            <a:alphaModFix/>
          </a:blip>
          <a:srcRect/>
          <a:stretch>
            <a:fillRect/>
          </a:stretch>
        </p:blipFill>
        <p:spPr>
          <a:xfrm>
            <a:off x="6981868" y="5081880"/>
            <a:ext cx="2057039" cy="1723680"/>
          </a:xfrm>
          <a:prstGeom prst="rect">
            <a:avLst/>
          </a:prstGeom>
          <a:noFill/>
          <a:ln>
            <a:noFill/>
          </a:ln>
        </p:spPr>
      </p:pic>
      <p:pic>
        <p:nvPicPr>
          <p:cNvPr id="10" name="Picture 9"/>
          <p:cNvPicPr>
            <a:picLocks noChangeAspect="1"/>
          </p:cNvPicPr>
          <p:nvPr/>
        </p:nvPicPr>
        <p:blipFill>
          <a:blip r:embed="rId4">
            <a:lum/>
            <a:alphaModFix/>
          </a:blip>
          <a:srcRect/>
          <a:stretch>
            <a:fillRect/>
          </a:stretch>
        </p:blipFill>
        <p:spPr>
          <a:xfrm flipH="1">
            <a:off x="0" y="4803345"/>
            <a:ext cx="2057039" cy="2054655"/>
          </a:xfrm>
          <a:prstGeom prst="rect">
            <a:avLst/>
          </a:prstGeom>
          <a:noFill/>
          <a:ln>
            <a:noFill/>
          </a:ln>
        </p:spPr>
      </p:pic>
    </p:spTree>
    <p:extLst>
      <p:ext uri="{BB962C8B-B14F-4D97-AF65-F5344CB8AC3E}">
        <p14:creationId xmlns:p14="http://schemas.microsoft.com/office/powerpoint/2010/main" val="30116221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lum/>
            <a:alphaModFix amt="14000"/>
          </a:blip>
          <a:srcRect/>
          <a:stretch>
            <a:fillRect/>
          </a:stretch>
        </p:blipFill>
        <p:spPr>
          <a:xfrm>
            <a:off x="1365195" y="833015"/>
            <a:ext cx="5961057" cy="5751114"/>
          </a:xfrm>
          <a:prstGeom prst="ellipse">
            <a:avLst/>
          </a:prstGeom>
          <a:ln>
            <a:noFill/>
          </a:ln>
          <a:effectLst>
            <a:softEdge rad="112500"/>
          </a:effectLst>
        </p:spPr>
      </p:pic>
      <p:pic>
        <p:nvPicPr>
          <p:cNvPr id="9" name="Picture 9"/>
          <p:cNvPicPr>
            <a:picLocks noChangeAspect="1"/>
          </p:cNvPicPr>
          <p:nvPr/>
        </p:nvPicPr>
        <p:blipFill>
          <a:blip r:embed="rId3">
            <a:lum/>
            <a:alphaModFix amt="47000"/>
          </a:blip>
          <a:srcRect/>
          <a:stretch>
            <a:fillRect/>
          </a:stretch>
        </p:blipFill>
        <p:spPr>
          <a:xfrm>
            <a:off x="6981868" y="5081880"/>
            <a:ext cx="2057039" cy="1723680"/>
          </a:xfrm>
          <a:prstGeom prst="rect">
            <a:avLst/>
          </a:prstGeom>
          <a:noFill/>
          <a:ln>
            <a:noFill/>
          </a:ln>
        </p:spPr>
      </p:pic>
      <p:pic>
        <p:nvPicPr>
          <p:cNvPr id="11" name="Picture 9"/>
          <p:cNvPicPr>
            <a:picLocks noChangeAspect="1"/>
          </p:cNvPicPr>
          <p:nvPr/>
        </p:nvPicPr>
        <p:blipFill>
          <a:blip r:embed="rId3">
            <a:lum/>
            <a:alphaModFix amt="47000"/>
          </a:blip>
          <a:srcRect/>
          <a:stretch>
            <a:fillRect/>
          </a:stretch>
        </p:blipFill>
        <p:spPr>
          <a:xfrm flipH="1">
            <a:off x="0" y="4983976"/>
            <a:ext cx="2206840" cy="1849205"/>
          </a:xfrm>
          <a:prstGeom prst="rect">
            <a:avLst/>
          </a:prstGeom>
          <a:noFill/>
          <a:ln>
            <a:noFill/>
          </a:ln>
        </p:spPr>
      </p:pic>
      <p:sp>
        <p:nvSpPr>
          <p:cNvPr id="12" name="Title 1"/>
          <p:cNvSpPr txBox="1">
            <a:spLocks/>
          </p:cNvSpPr>
          <p:nvPr/>
        </p:nvSpPr>
        <p:spPr>
          <a:xfrm>
            <a:off x="0" y="32000"/>
            <a:ext cx="3106496" cy="45811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800" dirty="0" smtClean="0">
                <a:solidFill>
                  <a:srgbClr val="000090"/>
                </a:solidFill>
              </a:rPr>
              <a:t>Achievements:</a:t>
            </a:r>
            <a:endParaRPr lang="en-US" sz="2800" dirty="0">
              <a:solidFill>
                <a:srgbClr val="000090"/>
              </a:solidFill>
            </a:endParaRPr>
          </a:p>
        </p:txBody>
      </p:sp>
      <p:sp>
        <p:nvSpPr>
          <p:cNvPr id="6" name="Content Placeholder 3"/>
          <p:cNvSpPr>
            <a:spLocks noGrp="1"/>
          </p:cNvSpPr>
          <p:nvPr>
            <p:ph sz="half" idx="2"/>
          </p:nvPr>
        </p:nvSpPr>
        <p:spPr>
          <a:xfrm>
            <a:off x="1059785" y="3429000"/>
            <a:ext cx="6566315" cy="2137870"/>
          </a:xfrm>
        </p:spPr>
        <p:txBody>
          <a:bodyPr>
            <a:normAutofit/>
          </a:bodyPr>
          <a:lstStyle/>
          <a:p>
            <a:r>
              <a:rPr lang="en-US" sz="2400" dirty="0" smtClean="0">
                <a:solidFill>
                  <a:srgbClr val="660066"/>
                </a:solidFill>
              </a:rPr>
              <a:t>Thanks to Alvin R. Fritz Architect</a:t>
            </a:r>
          </a:p>
          <a:p>
            <a:r>
              <a:rPr lang="en-US" sz="2400" dirty="0" smtClean="0">
                <a:solidFill>
                  <a:srgbClr val="660066"/>
                </a:solidFill>
              </a:rPr>
              <a:t>For their kind donation of 7173.28 towards the designing and rendering of Bhutanese community Hall’s drawing</a:t>
            </a:r>
          </a:p>
        </p:txBody>
      </p:sp>
      <p:pic>
        <p:nvPicPr>
          <p:cNvPr id="7" name="Picture 6" descr="IMG_004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43578" y="-1508893"/>
            <a:ext cx="2818182" cy="6891178"/>
          </a:xfrm>
          <a:prstGeom prst="rect">
            <a:avLst/>
          </a:prstGeom>
        </p:spPr>
      </p:pic>
    </p:spTree>
    <p:extLst>
      <p:ext uri="{BB962C8B-B14F-4D97-AF65-F5344CB8AC3E}">
        <p14:creationId xmlns:p14="http://schemas.microsoft.com/office/powerpoint/2010/main" val="450194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lum/>
            <a:alphaModFix amt="10000"/>
          </a:blip>
          <a:srcRect/>
          <a:stretch>
            <a:fillRect/>
          </a:stretch>
        </p:blipFill>
        <p:spPr>
          <a:xfrm>
            <a:off x="1823310" y="680310"/>
            <a:ext cx="5698060" cy="5497380"/>
          </a:xfrm>
          <a:prstGeom prst="ellipse">
            <a:avLst/>
          </a:prstGeom>
          <a:ln>
            <a:noFill/>
          </a:ln>
          <a:effectLst>
            <a:softEdge rad="112500"/>
          </a:effectLst>
        </p:spPr>
      </p:pic>
      <p:sp>
        <p:nvSpPr>
          <p:cNvPr id="2" name="Title 1"/>
          <p:cNvSpPr>
            <a:spLocks noGrp="1"/>
          </p:cNvSpPr>
          <p:nvPr>
            <p:ph type="title"/>
          </p:nvPr>
        </p:nvSpPr>
        <p:spPr>
          <a:xfrm>
            <a:off x="448965" y="374900"/>
            <a:ext cx="3106496" cy="458115"/>
          </a:xfrm>
        </p:spPr>
        <p:txBody>
          <a:bodyPr>
            <a:noAutofit/>
          </a:bodyPr>
          <a:lstStyle/>
          <a:p>
            <a:r>
              <a:rPr lang="en-US" sz="2800" dirty="0" smtClean="0">
                <a:solidFill>
                  <a:srgbClr val="000090"/>
                </a:solidFill>
              </a:rPr>
              <a:t>Achievements:</a:t>
            </a:r>
            <a:endParaRPr lang="en-US" sz="2800" dirty="0">
              <a:solidFill>
                <a:srgbClr val="000090"/>
              </a:solidFill>
            </a:endParaRPr>
          </a:p>
        </p:txBody>
      </p:sp>
      <p:pic>
        <p:nvPicPr>
          <p:cNvPr id="5" name="Picture 4" descr="10406382_384499361703162_7708338882668657762_n.jpg"/>
          <p:cNvPicPr>
            <a:picLocks noChangeAspect="1"/>
          </p:cNvPicPr>
          <p:nvPr/>
        </p:nvPicPr>
        <p:blipFill rotWithShape="1">
          <a:blip r:embed="rId3">
            <a:extLst>
              <a:ext uri="{28A0092B-C50C-407E-A947-70E740481C1C}">
                <a14:useLocalDpi xmlns:a14="http://schemas.microsoft.com/office/drawing/2010/main" val="0"/>
              </a:ext>
            </a:extLst>
          </a:blip>
          <a:srcRect l="9946" t="-385" r="17085" b="1"/>
          <a:stretch/>
        </p:blipFill>
        <p:spPr>
          <a:xfrm>
            <a:off x="754375" y="1138425"/>
            <a:ext cx="3728803" cy="4428445"/>
          </a:xfrm>
          <a:prstGeom prst="rect">
            <a:avLst/>
          </a:prstGeom>
          <a:ln w="3175" cmpd="sng">
            <a:solidFill>
              <a:schemeClr val="tx1"/>
            </a:solidFill>
          </a:ln>
        </p:spPr>
      </p:pic>
      <p:pic>
        <p:nvPicPr>
          <p:cNvPr id="11" name="Picture 9"/>
          <p:cNvPicPr>
            <a:picLocks noChangeAspect="1"/>
          </p:cNvPicPr>
          <p:nvPr/>
        </p:nvPicPr>
        <p:blipFill>
          <a:blip r:embed="rId4">
            <a:lum/>
            <a:alphaModFix amt="22000"/>
          </a:blip>
          <a:srcRect/>
          <a:stretch>
            <a:fillRect/>
          </a:stretch>
        </p:blipFill>
        <p:spPr>
          <a:xfrm flipH="1">
            <a:off x="26236" y="5096370"/>
            <a:ext cx="2024602" cy="1696500"/>
          </a:xfrm>
          <a:prstGeom prst="rect">
            <a:avLst/>
          </a:prstGeom>
          <a:noFill/>
          <a:ln>
            <a:noFill/>
          </a:ln>
        </p:spPr>
      </p:pic>
      <p:pic>
        <p:nvPicPr>
          <p:cNvPr id="12" name="Picture 11" descr="10612751_700794749976406_2876591374690309300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410" y="1138425"/>
            <a:ext cx="3392730" cy="4428445"/>
          </a:xfrm>
          <a:prstGeom prst="rect">
            <a:avLst/>
          </a:prstGeom>
          <a:ln w="3175" cmpd="sng">
            <a:solidFill>
              <a:schemeClr val="tx1"/>
            </a:solidFill>
          </a:ln>
          <a:effectLst>
            <a:outerShdw blurRad="292100" dist="139700" dir="2700000" algn="tl" rotWithShape="0">
              <a:srgbClr val="333333">
                <a:alpha val="65000"/>
              </a:srgbClr>
            </a:outerShdw>
          </a:effectLst>
        </p:spPr>
      </p:pic>
      <p:pic>
        <p:nvPicPr>
          <p:cNvPr id="9" name="Picture 9"/>
          <p:cNvPicPr>
            <a:picLocks noChangeAspect="1"/>
          </p:cNvPicPr>
          <p:nvPr/>
        </p:nvPicPr>
        <p:blipFill>
          <a:blip r:embed="rId4">
            <a:lum/>
            <a:alphaModFix amt="22000"/>
          </a:blip>
          <a:srcRect/>
          <a:stretch>
            <a:fillRect/>
          </a:stretch>
        </p:blipFill>
        <p:spPr>
          <a:xfrm>
            <a:off x="6981868" y="5081880"/>
            <a:ext cx="2057039" cy="1723680"/>
          </a:xfrm>
          <a:prstGeom prst="rect">
            <a:avLst/>
          </a:prstGeom>
          <a:noFill/>
          <a:ln>
            <a:noFill/>
          </a:ln>
        </p:spPr>
      </p:pic>
    </p:spTree>
    <p:extLst>
      <p:ext uri="{BB962C8B-B14F-4D97-AF65-F5344CB8AC3E}">
        <p14:creationId xmlns:p14="http://schemas.microsoft.com/office/powerpoint/2010/main" val="19319065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5000"/>
          </a:blip>
          <a:srcRect/>
          <a:stretch>
            <a:fillRect/>
          </a:stretch>
        </p:blipFill>
        <p:spPr>
          <a:xfrm>
            <a:off x="1059785" y="222195"/>
            <a:ext cx="6566314" cy="6335054"/>
          </a:xfrm>
          <a:prstGeom prst="ellipse">
            <a:avLst/>
          </a:prstGeom>
          <a:ln>
            <a:noFill/>
          </a:ln>
          <a:effectLst>
            <a:softEdge rad="112500"/>
          </a:effectLst>
        </p:spPr>
      </p:pic>
      <p:sp>
        <p:nvSpPr>
          <p:cNvPr id="2" name="Title 1"/>
          <p:cNvSpPr>
            <a:spLocks noGrp="1"/>
          </p:cNvSpPr>
          <p:nvPr>
            <p:ph type="title"/>
          </p:nvPr>
        </p:nvSpPr>
        <p:spPr>
          <a:xfrm>
            <a:off x="601670" y="5261460"/>
            <a:ext cx="8042276" cy="1336956"/>
          </a:xfrm>
        </p:spPr>
        <p:txBody>
          <a:bodyPr/>
          <a:lstStyle/>
          <a:p>
            <a:r>
              <a:rPr lang="en-US" dirty="0" smtClean="0">
                <a:solidFill>
                  <a:srgbClr val="000090"/>
                </a:solidFill>
              </a:rPr>
              <a:t>CBS Executive Board</a:t>
            </a:r>
            <a:endParaRPr lang="en-US" dirty="0">
              <a:solidFill>
                <a:srgbClr val="000090"/>
              </a:solidFill>
            </a:endParaRPr>
          </a:p>
        </p:txBody>
      </p:sp>
      <p:sp>
        <p:nvSpPr>
          <p:cNvPr id="8" name="TextBox 7"/>
          <p:cNvSpPr txBox="1"/>
          <p:nvPr/>
        </p:nvSpPr>
        <p:spPr>
          <a:xfrm>
            <a:off x="296260" y="2360065"/>
            <a:ext cx="8695035" cy="830997"/>
          </a:xfrm>
          <a:prstGeom prst="rect">
            <a:avLst/>
          </a:prstGeom>
          <a:noFill/>
        </p:spPr>
        <p:txBody>
          <a:bodyPr wrap="square" rtlCol="0">
            <a:spAutoFit/>
          </a:bodyPr>
          <a:lstStyle/>
          <a:p>
            <a:pPr lvl="0"/>
            <a:r>
              <a:rPr lang="en-CA" dirty="0" smtClean="0">
                <a:solidFill>
                  <a:schemeClr val="accent5">
                    <a:lumMod val="50000"/>
                  </a:schemeClr>
                </a:solidFill>
                <a:latin typeface="Verdana" pitchFamily="18"/>
                <a:ea typeface="Arial Unicode MS" pitchFamily="2"/>
                <a:cs typeface="Arial Unicode MS" pitchFamily="2"/>
              </a:rPr>
              <a:t> </a:t>
            </a:r>
            <a:r>
              <a:rPr lang="x-none" sz="2400" dirty="0">
                <a:solidFill>
                  <a:schemeClr val="accent5">
                    <a:lumMod val="50000"/>
                  </a:schemeClr>
                </a:solidFill>
                <a:latin typeface="Verdana" pitchFamily="18"/>
                <a:ea typeface="Arial Unicode MS" pitchFamily="2"/>
                <a:cs typeface="Arial Unicode MS" pitchFamily="2"/>
              </a:rPr>
              <a:t>हामी </a:t>
            </a:r>
            <a:r>
              <a:rPr lang="x-none" sz="2400" dirty="0" smtClean="0">
                <a:solidFill>
                  <a:schemeClr val="accent5">
                    <a:lumMod val="50000"/>
                  </a:schemeClr>
                </a:solidFill>
                <a:latin typeface="Verdana" pitchFamily="18"/>
                <a:ea typeface="Arial Unicode MS" pitchFamily="2"/>
                <a:cs typeface="Arial Unicode MS" pitchFamily="2"/>
              </a:rPr>
              <a:t>तपाइँको </a:t>
            </a:r>
            <a:r>
              <a:rPr lang="x-none" sz="2400" dirty="0">
                <a:solidFill>
                  <a:schemeClr val="accent5">
                    <a:lumMod val="50000"/>
                  </a:schemeClr>
                </a:solidFill>
                <a:latin typeface="Verdana" pitchFamily="18"/>
                <a:ea typeface="Arial Unicode MS" pitchFamily="2"/>
                <a:cs typeface="Arial Unicode MS" pitchFamily="2"/>
              </a:rPr>
              <a:t>निरन्तर सहयोग को लागि सबैलाई धन्यवाद दिन चाहन्छु।</a:t>
            </a:r>
            <a:endParaRPr lang="en-CA" sz="2400" dirty="0">
              <a:solidFill>
                <a:schemeClr val="accent5">
                  <a:lumMod val="50000"/>
                </a:schemeClr>
              </a:solidFill>
              <a:latin typeface="Verdana" pitchFamily="18"/>
              <a:ea typeface="Arial Unicode MS" pitchFamily="2"/>
              <a:cs typeface="Arial Unicode MS" pitchFamily="2"/>
            </a:endParaRPr>
          </a:p>
          <a:p>
            <a:endParaRPr lang="en-US" sz="2400" dirty="0">
              <a:solidFill>
                <a:srgbClr val="00B0F0"/>
              </a:solidFill>
            </a:endParaRPr>
          </a:p>
        </p:txBody>
      </p:sp>
      <p:pic>
        <p:nvPicPr>
          <p:cNvPr id="5" name="Picture 4"/>
          <p:cNvPicPr>
            <a:picLocks noChangeAspect="1"/>
          </p:cNvPicPr>
          <p:nvPr/>
        </p:nvPicPr>
        <p:blipFill>
          <a:blip r:embed="rId4">
            <a:lum/>
            <a:alphaModFix/>
          </a:blip>
          <a:srcRect/>
          <a:stretch>
            <a:fillRect/>
          </a:stretch>
        </p:blipFill>
        <p:spPr>
          <a:xfrm>
            <a:off x="7626100" y="5278568"/>
            <a:ext cx="1517900" cy="1462005"/>
          </a:xfrm>
          <a:prstGeom prst="rect">
            <a:avLst/>
          </a:prstGeom>
          <a:noFill/>
          <a:ln>
            <a:noFill/>
          </a:ln>
        </p:spPr>
      </p:pic>
      <p:pic>
        <p:nvPicPr>
          <p:cNvPr id="6" name="Picture 5"/>
          <p:cNvPicPr>
            <a:picLocks noChangeAspect="1"/>
          </p:cNvPicPr>
          <p:nvPr/>
        </p:nvPicPr>
        <p:blipFill>
          <a:blip r:embed="rId4">
            <a:lum/>
            <a:alphaModFix/>
          </a:blip>
          <a:srcRect/>
          <a:stretch>
            <a:fillRect/>
          </a:stretch>
        </p:blipFill>
        <p:spPr>
          <a:xfrm flipH="1">
            <a:off x="296260" y="3581705"/>
            <a:ext cx="2290270" cy="2205933"/>
          </a:xfrm>
          <a:prstGeom prst="rect">
            <a:avLst/>
          </a:prstGeom>
          <a:noFill/>
          <a:ln>
            <a:noFill/>
          </a:ln>
        </p:spPr>
      </p:pic>
    </p:spTree>
    <p:extLst>
      <p:ext uri="{BB962C8B-B14F-4D97-AF65-F5344CB8AC3E}">
        <p14:creationId xmlns:p14="http://schemas.microsoft.com/office/powerpoint/2010/main" val="1634341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4000"/>
          </a:blip>
          <a:srcRect/>
          <a:stretch>
            <a:fillRect/>
          </a:stretch>
        </p:blipFill>
        <p:spPr>
          <a:xfrm>
            <a:off x="1365195" y="527605"/>
            <a:ext cx="5961057" cy="5751114"/>
          </a:xfrm>
          <a:prstGeom prst="ellipse">
            <a:avLst/>
          </a:prstGeom>
          <a:ln>
            <a:noFill/>
          </a:ln>
          <a:effectLst>
            <a:softEdge rad="112500"/>
          </a:effectLst>
        </p:spPr>
      </p:pic>
      <p:pic>
        <p:nvPicPr>
          <p:cNvPr id="3" name="Picture 2" descr="14363925478_e1df125a8a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785" y="1138425"/>
            <a:ext cx="7320690" cy="458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350360" y="374900"/>
            <a:ext cx="3870186" cy="523220"/>
          </a:xfrm>
          <a:prstGeom prst="rect">
            <a:avLst/>
          </a:prstGeom>
        </p:spPr>
        <p:txBody>
          <a:bodyPr wrap="none">
            <a:spAutoFit/>
          </a:bodyPr>
          <a:lstStyle/>
          <a:p>
            <a:r>
              <a:rPr lang="en-US" sz="2800" i="1" dirty="0" smtClean="0">
                <a:solidFill>
                  <a:schemeClr val="accent6">
                    <a:lumMod val="50000"/>
                  </a:schemeClr>
                </a:solidFill>
                <a:latin typeface="Apple Chancery"/>
                <a:cs typeface="Apple Chancery"/>
              </a:rPr>
              <a:t>High School Graduation</a:t>
            </a:r>
            <a:endParaRPr lang="en-US" sz="2800" dirty="0"/>
          </a:p>
        </p:txBody>
      </p:sp>
      <p:pic>
        <p:nvPicPr>
          <p:cNvPr id="9" name="Picture 9"/>
          <p:cNvPicPr>
            <a:picLocks noChangeAspect="1"/>
          </p:cNvPicPr>
          <p:nvPr/>
        </p:nvPicPr>
        <p:blipFill>
          <a:blip r:embed="rId4">
            <a:lum/>
            <a:alphaModFix amt="43000"/>
          </a:blip>
          <a:srcRect/>
          <a:stretch>
            <a:fillRect/>
          </a:stretch>
        </p:blipFill>
        <p:spPr>
          <a:xfrm>
            <a:off x="6981868" y="5108755"/>
            <a:ext cx="2057039" cy="1723680"/>
          </a:xfrm>
          <a:prstGeom prst="rect">
            <a:avLst/>
          </a:prstGeom>
          <a:noFill/>
          <a:ln>
            <a:noFill/>
          </a:ln>
        </p:spPr>
      </p:pic>
      <p:pic>
        <p:nvPicPr>
          <p:cNvPr id="10" name="Picture 9"/>
          <p:cNvPicPr>
            <a:picLocks noChangeAspect="1"/>
          </p:cNvPicPr>
          <p:nvPr/>
        </p:nvPicPr>
        <p:blipFill>
          <a:blip r:embed="rId4">
            <a:lum/>
            <a:alphaModFix amt="43000"/>
          </a:blip>
          <a:srcRect/>
          <a:stretch>
            <a:fillRect/>
          </a:stretch>
        </p:blipFill>
        <p:spPr>
          <a:xfrm flipH="1">
            <a:off x="296260" y="4956050"/>
            <a:ext cx="1985165" cy="1663454"/>
          </a:xfrm>
          <a:prstGeom prst="rect">
            <a:avLst/>
          </a:prstGeom>
          <a:noFill/>
          <a:ln>
            <a:noFill/>
          </a:ln>
        </p:spPr>
      </p:pic>
      <p:sp>
        <p:nvSpPr>
          <p:cNvPr id="11" name="Title 1"/>
          <p:cNvSpPr txBox="1">
            <a:spLocks/>
          </p:cNvSpPr>
          <p:nvPr/>
        </p:nvSpPr>
        <p:spPr>
          <a:xfrm>
            <a:off x="448965" y="374900"/>
            <a:ext cx="3106496" cy="45811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800" smtClean="0">
                <a:solidFill>
                  <a:srgbClr val="000090"/>
                </a:solidFill>
              </a:rPr>
              <a:t>Achievements:</a:t>
            </a:r>
            <a:endParaRPr lang="en-US" sz="2800" dirty="0">
              <a:solidFill>
                <a:srgbClr val="000090"/>
              </a:solidFill>
            </a:endParaRPr>
          </a:p>
        </p:txBody>
      </p:sp>
      <p:sp>
        <p:nvSpPr>
          <p:cNvPr id="8" name="Rectangle 7"/>
          <p:cNvSpPr/>
          <p:nvPr/>
        </p:nvSpPr>
        <p:spPr>
          <a:xfrm>
            <a:off x="2281425" y="6024985"/>
            <a:ext cx="4088195" cy="523220"/>
          </a:xfrm>
          <a:prstGeom prst="rect">
            <a:avLst/>
          </a:prstGeom>
        </p:spPr>
        <p:txBody>
          <a:bodyPr wrap="none">
            <a:spAutoFit/>
          </a:bodyPr>
          <a:lstStyle/>
          <a:p>
            <a:r>
              <a:rPr lang="en-US" sz="2800" i="1" dirty="0" err="1" smtClean="0">
                <a:solidFill>
                  <a:schemeClr val="accent6">
                    <a:lumMod val="50000"/>
                  </a:schemeClr>
                </a:solidFill>
                <a:latin typeface="Apple Chancery"/>
                <a:cs typeface="Apple Chancery"/>
              </a:rPr>
              <a:t>Promod</a:t>
            </a:r>
            <a:r>
              <a:rPr lang="en-US" sz="2800" i="1" dirty="0" smtClean="0">
                <a:solidFill>
                  <a:schemeClr val="accent6">
                    <a:lumMod val="50000"/>
                  </a:schemeClr>
                </a:solidFill>
                <a:latin typeface="Apple Chancery"/>
                <a:cs typeface="Apple Chancery"/>
              </a:rPr>
              <a:t> , </a:t>
            </a:r>
            <a:r>
              <a:rPr lang="en-US" sz="2800" i="1" dirty="0" err="1" smtClean="0">
                <a:solidFill>
                  <a:schemeClr val="accent6">
                    <a:lumMod val="50000"/>
                  </a:schemeClr>
                </a:solidFill>
                <a:latin typeface="Apple Chancery"/>
                <a:cs typeface="Apple Chancery"/>
              </a:rPr>
              <a:t>Ishwor</a:t>
            </a:r>
            <a:r>
              <a:rPr lang="en-US" sz="2800" i="1" dirty="0" smtClean="0">
                <a:solidFill>
                  <a:schemeClr val="accent6">
                    <a:lumMod val="50000"/>
                  </a:schemeClr>
                </a:solidFill>
                <a:latin typeface="Apple Chancery"/>
                <a:cs typeface="Apple Chancery"/>
              </a:rPr>
              <a:t>, </a:t>
            </a:r>
            <a:r>
              <a:rPr lang="en-US" sz="2800" i="1" dirty="0" err="1" smtClean="0">
                <a:solidFill>
                  <a:schemeClr val="accent6">
                    <a:lumMod val="50000"/>
                  </a:schemeClr>
                </a:solidFill>
                <a:latin typeface="Apple Chancery"/>
                <a:cs typeface="Apple Chancery"/>
              </a:rPr>
              <a:t>Kausila</a:t>
            </a:r>
            <a:endParaRPr lang="en-US" sz="2800" dirty="0"/>
          </a:p>
        </p:txBody>
      </p:sp>
    </p:spTree>
    <p:extLst>
      <p:ext uri="{BB962C8B-B14F-4D97-AF65-F5344CB8AC3E}">
        <p14:creationId xmlns:p14="http://schemas.microsoft.com/office/powerpoint/2010/main" val="36776254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4000"/>
          </a:blip>
          <a:srcRect/>
          <a:stretch>
            <a:fillRect/>
          </a:stretch>
        </p:blipFill>
        <p:spPr>
          <a:xfrm>
            <a:off x="1365195" y="680310"/>
            <a:ext cx="5961057" cy="5751114"/>
          </a:xfrm>
          <a:prstGeom prst="ellipse">
            <a:avLst/>
          </a:prstGeom>
          <a:ln>
            <a:noFill/>
          </a:ln>
          <a:effectLst>
            <a:softEdge rad="112500"/>
          </a:effectLst>
        </p:spPr>
      </p:pic>
      <p:pic>
        <p:nvPicPr>
          <p:cNvPr id="10" name="Picture 9"/>
          <p:cNvPicPr>
            <a:picLocks noChangeAspect="1"/>
          </p:cNvPicPr>
          <p:nvPr/>
        </p:nvPicPr>
        <p:blipFill>
          <a:blip r:embed="rId4">
            <a:lum/>
            <a:alphaModFix amt="37000"/>
          </a:blip>
          <a:srcRect/>
          <a:stretch>
            <a:fillRect/>
          </a:stretch>
        </p:blipFill>
        <p:spPr>
          <a:xfrm>
            <a:off x="7086961" y="4956050"/>
            <a:ext cx="2057039" cy="1723680"/>
          </a:xfrm>
          <a:prstGeom prst="rect">
            <a:avLst/>
          </a:prstGeom>
          <a:noFill/>
          <a:ln>
            <a:noFill/>
          </a:ln>
        </p:spPr>
      </p:pic>
      <p:pic>
        <p:nvPicPr>
          <p:cNvPr id="11" name="Picture 10"/>
          <p:cNvPicPr>
            <a:picLocks noChangeAspect="1"/>
          </p:cNvPicPr>
          <p:nvPr/>
        </p:nvPicPr>
        <p:blipFill>
          <a:blip r:embed="rId4">
            <a:lum/>
            <a:alphaModFix amt="37000"/>
          </a:blip>
          <a:srcRect/>
          <a:stretch>
            <a:fillRect/>
          </a:stretch>
        </p:blipFill>
        <p:spPr>
          <a:xfrm flipH="1">
            <a:off x="-40315" y="5134883"/>
            <a:ext cx="1985165" cy="1663454"/>
          </a:xfrm>
          <a:prstGeom prst="rect">
            <a:avLst/>
          </a:prstGeom>
          <a:noFill/>
          <a:ln>
            <a:noFill/>
          </a:ln>
        </p:spPr>
      </p:pic>
      <p:sp>
        <p:nvSpPr>
          <p:cNvPr id="9" name="Title 1"/>
          <p:cNvSpPr>
            <a:spLocks noGrp="1"/>
          </p:cNvSpPr>
          <p:nvPr>
            <p:ph type="title"/>
          </p:nvPr>
        </p:nvSpPr>
        <p:spPr>
          <a:xfrm>
            <a:off x="448965" y="374900"/>
            <a:ext cx="3106496" cy="458115"/>
          </a:xfrm>
        </p:spPr>
        <p:txBody>
          <a:bodyPr>
            <a:noAutofit/>
          </a:bodyPr>
          <a:lstStyle/>
          <a:p>
            <a:r>
              <a:rPr lang="en-US" sz="2800" dirty="0" smtClean="0">
                <a:solidFill>
                  <a:srgbClr val="000090"/>
                </a:solidFill>
              </a:rPr>
              <a:t>Achievements:</a:t>
            </a:r>
            <a:endParaRPr lang="en-US" sz="2800" dirty="0">
              <a:solidFill>
                <a:srgbClr val="000090"/>
              </a:solidFill>
            </a:endParaRPr>
          </a:p>
        </p:txBody>
      </p:sp>
      <p:sp>
        <p:nvSpPr>
          <p:cNvPr id="2" name="Rectangle 1"/>
          <p:cNvSpPr/>
          <p:nvPr/>
        </p:nvSpPr>
        <p:spPr>
          <a:xfrm>
            <a:off x="1823310" y="1596540"/>
            <a:ext cx="5497380" cy="3970318"/>
          </a:xfrm>
          <a:prstGeom prst="rect">
            <a:avLst/>
          </a:prstGeom>
          <a:noFill/>
        </p:spPr>
        <p:txBody>
          <a:bodyPr wrap="square" lIns="91440" tIns="45720" rIns="91440" bIns="45720">
            <a:spAutoFit/>
          </a:bodyPr>
          <a:lstStyle/>
          <a:p>
            <a:pPr algn="ctr"/>
            <a:r>
              <a:rPr lang="en-CA" sz="36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Canadian Bhutanese Society</a:t>
            </a:r>
          </a:p>
          <a:p>
            <a:pPr algn="ctr"/>
            <a:r>
              <a:rPr lang="en-CA" sz="36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 applied for Alberta Licensing and </a:t>
            </a:r>
          </a:p>
          <a:p>
            <a:pPr algn="ctr"/>
            <a:r>
              <a:rPr lang="en-CA" sz="36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Gaming Commission‘s Volunteer program </a:t>
            </a:r>
            <a:r>
              <a:rPr lang="en-CA" sz="3600" b="1"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from </a:t>
            </a:r>
            <a:r>
              <a:rPr lang="en-CA" sz="36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Casino Funding</a:t>
            </a:r>
            <a:endParaRPr lang="en-CA" sz="36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326724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374899"/>
            <a:ext cx="8042276" cy="643967"/>
          </a:xfrm>
        </p:spPr>
        <p:txBody>
          <a:bodyPr>
            <a:normAutofit fontScale="90000"/>
          </a:bodyPr>
          <a:lstStyle/>
          <a:p>
            <a:r>
              <a:rPr lang="en-US" sz="4000" u="sng" dirty="0" smtClean="0">
                <a:solidFill>
                  <a:srgbClr val="000090"/>
                </a:solidFill>
              </a:rPr>
              <a:t>Financial Report: 2014</a:t>
            </a:r>
            <a:endParaRPr lang="en-US" sz="4000" u="sng" dirty="0">
              <a:solidFill>
                <a:srgbClr val="000090"/>
              </a:solidFill>
            </a:endParaRPr>
          </a:p>
        </p:txBody>
      </p:sp>
      <p:pic>
        <p:nvPicPr>
          <p:cNvPr id="7" name="Picture 2"/>
          <p:cNvPicPr>
            <a:picLocks noChangeAspect="1"/>
          </p:cNvPicPr>
          <p:nvPr/>
        </p:nvPicPr>
        <p:blipFill>
          <a:blip r:embed="rId2">
            <a:lum/>
            <a:alphaModFix amt="15000"/>
          </a:blip>
          <a:srcRect/>
          <a:stretch>
            <a:fillRect/>
          </a:stretch>
        </p:blipFill>
        <p:spPr>
          <a:xfrm>
            <a:off x="1670605" y="1138425"/>
            <a:ext cx="5650085" cy="5025247"/>
          </a:xfrm>
          <a:prstGeom prst="ellipse">
            <a:avLst/>
          </a:prstGeom>
          <a:ln>
            <a:noFill/>
          </a:ln>
          <a:effectLst>
            <a:softEdge rad="112500"/>
          </a:effectLst>
        </p:spPr>
      </p:pic>
      <p:sp>
        <p:nvSpPr>
          <p:cNvPr id="8" name="Rectangle 7">
            <a:hlinkClick r:id="rId3"/>
          </p:cNvPr>
          <p:cNvSpPr/>
          <p:nvPr/>
        </p:nvSpPr>
        <p:spPr>
          <a:xfrm>
            <a:off x="1976015" y="2512770"/>
            <a:ext cx="6256330" cy="369332"/>
          </a:xfrm>
          <a:prstGeom prst="rect">
            <a:avLst/>
          </a:prstGeom>
        </p:spPr>
        <p:txBody>
          <a:bodyPr wrap="square">
            <a:spAutoFit/>
          </a:bodyPr>
          <a:lstStyle/>
          <a:p>
            <a:r>
              <a:rPr lang="en-US" dirty="0"/>
              <a:t>https://</a:t>
            </a:r>
            <a:r>
              <a:rPr lang="en-US" dirty="0" err="1"/>
              <a:t>ca.qbo.intuit.com</a:t>
            </a:r>
            <a:r>
              <a:rPr lang="en-US" dirty="0"/>
              <a:t>/app/accountant</a:t>
            </a:r>
          </a:p>
        </p:txBody>
      </p:sp>
    </p:spTree>
    <p:extLst>
      <p:ext uri="{BB962C8B-B14F-4D97-AF65-F5344CB8AC3E}">
        <p14:creationId xmlns:p14="http://schemas.microsoft.com/office/powerpoint/2010/main" val="29792909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95500" y="374900"/>
            <a:ext cx="4919779" cy="5955495"/>
          </a:xfrm>
          <a:prstGeom prst="rect">
            <a:avLst/>
          </a:prstGeom>
        </p:spPr>
      </p:pic>
    </p:spTree>
    <p:extLst>
      <p:ext uri="{BB962C8B-B14F-4D97-AF65-F5344CB8AC3E}">
        <p14:creationId xmlns:p14="http://schemas.microsoft.com/office/powerpoint/2010/main" val="337062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alphaModFix amt="18000"/>
            <a:extLst>
              <a:ext uri="{28A0092B-C50C-407E-A947-70E740481C1C}">
                <a14:useLocalDpi xmlns:a14="http://schemas.microsoft.com/office/drawing/2010/main" val="0"/>
              </a:ext>
            </a:extLst>
          </a:blip>
          <a:stretch>
            <a:fillRect/>
          </a:stretch>
        </p:blipFill>
        <p:spPr>
          <a:xfrm>
            <a:off x="754375" y="55804"/>
            <a:ext cx="7787955" cy="6330396"/>
          </a:xfrm>
          <a:prstGeom prst="ellipse">
            <a:avLst/>
          </a:prstGeom>
          <a:ln>
            <a:noFill/>
          </a:ln>
          <a:effectLst>
            <a:softEdge rad="112500"/>
          </a:effectLst>
        </p:spPr>
      </p:pic>
      <p:pic>
        <p:nvPicPr>
          <p:cNvPr id="7" name="Picture 2"/>
          <p:cNvPicPr>
            <a:picLocks noChangeAspect="1"/>
          </p:cNvPicPr>
          <p:nvPr/>
        </p:nvPicPr>
        <p:blipFill>
          <a:blip r:embed="rId3">
            <a:lum/>
            <a:alphaModFix amt="16000"/>
          </a:blip>
          <a:srcRect/>
          <a:stretch>
            <a:fillRect/>
          </a:stretch>
        </p:blipFill>
        <p:spPr>
          <a:xfrm>
            <a:off x="448965" y="222195"/>
            <a:ext cx="1741074" cy="1679755"/>
          </a:xfrm>
          <a:prstGeom prst="ellipse">
            <a:avLst/>
          </a:prstGeom>
          <a:ln>
            <a:noFill/>
          </a:ln>
          <a:effectLst>
            <a:softEdge rad="112500"/>
          </a:effectLst>
        </p:spPr>
      </p:pic>
      <p:sp>
        <p:nvSpPr>
          <p:cNvPr id="2" name="Title 1"/>
          <p:cNvSpPr>
            <a:spLocks noGrp="1"/>
          </p:cNvSpPr>
          <p:nvPr>
            <p:ph type="title"/>
          </p:nvPr>
        </p:nvSpPr>
        <p:spPr>
          <a:xfrm>
            <a:off x="601670" y="833015"/>
            <a:ext cx="8042276" cy="1336956"/>
          </a:xfrm>
        </p:spPr>
        <p:txBody>
          <a:bodyPr>
            <a:normAutofit fontScale="90000"/>
          </a:bodyPr>
          <a:lstStyle/>
          <a:p>
            <a:pPr algn="ctr"/>
            <a:r>
              <a:rPr lang="en-US" dirty="0" smtClean="0">
                <a:solidFill>
                  <a:srgbClr val="C00000"/>
                </a:solidFill>
              </a:rPr>
              <a:t/>
            </a:r>
            <a:br>
              <a:rPr lang="en-US" dirty="0" smtClean="0">
                <a:solidFill>
                  <a:srgbClr val="C00000"/>
                </a:solidFill>
              </a:rPr>
            </a:br>
            <a:r>
              <a:rPr lang="en-US" dirty="0">
                <a:solidFill>
                  <a:srgbClr val="C00000"/>
                </a:solidFill>
              </a:rPr>
              <a:t/>
            </a:r>
            <a:br>
              <a:rPr lang="en-US" dirty="0">
                <a:solidFill>
                  <a:srgbClr val="C00000"/>
                </a:solidFill>
              </a:rPr>
            </a:br>
            <a:r>
              <a:rPr lang="x-none" dirty="0" smtClean="0">
                <a:solidFill>
                  <a:srgbClr val="C00000"/>
                </a:solidFill>
              </a:rPr>
              <a:t>हार्दिक श्रद्धाञ्जली</a:t>
            </a:r>
            <a:r>
              <a:rPr lang="en-US" dirty="0" smtClean="0">
                <a:solidFill>
                  <a:srgbClr val="C00000"/>
                </a:solidFill>
              </a:rPr>
              <a:t/>
            </a:r>
            <a:br>
              <a:rPr lang="en-US" dirty="0" smtClean="0">
                <a:solidFill>
                  <a:srgbClr val="C00000"/>
                </a:solidFill>
              </a:rPr>
            </a:br>
            <a:r>
              <a:rPr lang="en-US" dirty="0"/>
              <a:t/>
            </a:r>
            <a:br>
              <a:rPr lang="en-US" dirty="0"/>
            </a:br>
            <a:endParaRPr lang="en-US" dirty="0"/>
          </a:p>
        </p:txBody>
      </p:sp>
      <p:sp>
        <p:nvSpPr>
          <p:cNvPr id="4" name="Content Placeholder 3"/>
          <p:cNvSpPr>
            <a:spLocks noGrp="1"/>
          </p:cNvSpPr>
          <p:nvPr>
            <p:ph sz="half" idx="2"/>
          </p:nvPr>
        </p:nvSpPr>
        <p:spPr>
          <a:xfrm>
            <a:off x="143555" y="1384563"/>
            <a:ext cx="2595985" cy="4815357"/>
          </a:xfrm>
        </p:spPr>
        <p:txBody>
          <a:bodyPr>
            <a:normAutofit/>
          </a:bodyPr>
          <a:lstStyle/>
          <a:p>
            <a:pPr marL="0" indent="0">
              <a:buNone/>
            </a:pPr>
            <a:endParaRPr lang="en-US" sz="2800" dirty="0" smtClean="0">
              <a:solidFill>
                <a:srgbClr val="C00000"/>
              </a:solidFill>
              <a:latin typeface="Blackadder ITC" pitchFamily="82" charset="0"/>
            </a:endParaRPr>
          </a:p>
          <a:p>
            <a:pPr marL="0" indent="0">
              <a:buNone/>
            </a:pPr>
            <a:endParaRPr lang="en-US" sz="2800" dirty="0">
              <a:solidFill>
                <a:srgbClr val="C00000"/>
              </a:solidFill>
              <a:latin typeface="Blackadder ITC" pitchFamily="82" charset="0"/>
            </a:endParaRPr>
          </a:p>
          <a:p>
            <a:pPr marL="0" indent="0">
              <a:buNone/>
            </a:pPr>
            <a:endParaRPr lang="en-US" sz="2800" dirty="0">
              <a:solidFill>
                <a:srgbClr val="C00000"/>
              </a:solidFill>
              <a:latin typeface="Blackadder ITC" pitchFamily="82" charset="0"/>
            </a:endParaRPr>
          </a:p>
        </p:txBody>
      </p:sp>
      <p:pic>
        <p:nvPicPr>
          <p:cNvPr id="6" name="Picture 5"/>
          <p:cNvPicPr>
            <a:picLocks noChangeAspect="1"/>
          </p:cNvPicPr>
          <p:nvPr/>
        </p:nvPicPr>
        <p:blipFill>
          <a:blip r:embed="rId4" cstate="print">
            <a:alphaModFix amt="26000"/>
            <a:extLst>
              <a:ext uri="{28A0092B-C50C-407E-A947-70E740481C1C}">
                <a14:useLocalDpi xmlns:a14="http://schemas.microsoft.com/office/drawing/2010/main" val="0"/>
              </a:ext>
            </a:extLst>
          </a:blip>
          <a:stretch>
            <a:fillRect/>
          </a:stretch>
        </p:blipFill>
        <p:spPr>
          <a:xfrm>
            <a:off x="-20170" y="5286613"/>
            <a:ext cx="2090536" cy="1571387"/>
          </a:xfrm>
          <a:prstGeom prst="rect">
            <a:avLst/>
          </a:prstGeom>
          <a:ln>
            <a:noFill/>
          </a:ln>
          <a:effectLst>
            <a:softEdge rad="112500"/>
          </a:effectLst>
        </p:spPr>
      </p:pic>
      <p:pic>
        <p:nvPicPr>
          <p:cNvPr id="1026" name="Picture 2"/>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flipH="1">
            <a:off x="7227026" y="5284787"/>
            <a:ext cx="1952789"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2490" y="5719575"/>
            <a:ext cx="6719019" cy="1249573"/>
          </a:xfrm>
          <a:prstGeom prst="rect">
            <a:avLst/>
          </a:prstGeom>
        </p:spPr>
        <p:txBody>
          <a:bodyPr wrap="square">
            <a:spAutoFit/>
          </a:bodyPr>
          <a:lstStyle/>
          <a:p>
            <a:pPr lvl="0" algn="ctr">
              <a:spcBef>
                <a:spcPct val="20000"/>
              </a:spcBef>
            </a:pPr>
            <a:r>
              <a:rPr lang="en-US" sz="2800" dirty="0">
                <a:solidFill>
                  <a:srgbClr val="C00000"/>
                </a:solidFill>
                <a:latin typeface="Blackadder ITC" pitchFamily="82" charset="0"/>
              </a:rPr>
              <a:t>Let us take one minute of silence for her soul</a:t>
            </a:r>
          </a:p>
          <a:p>
            <a:pPr marL="342900" lvl="0" indent="-342900" algn="ctr">
              <a:spcBef>
                <a:spcPct val="20000"/>
              </a:spcBef>
              <a:buFont typeface="Arial" pitchFamily="34" charset="0"/>
              <a:buChar char="•"/>
            </a:pPr>
            <a:endParaRPr lang="en-US" sz="1600" dirty="0">
              <a:solidFill>
                <a:srgbClr val="002060"/>
              </a:solidFill>
            </a:endParaRPr>
          </a:p>
        </p:txBody>
      </p:sp>
      <p:sp>
        <p:nvSpPr>
          <p:cNvPr id="3" name="TextBox 2"/>
          <p:cNvSpPr txBox="1"/>
          <p:nvPr/>
        </p:nvSpPr>
        <p:spPr>
          <a:xfrm>
            <a:off x="754375" y="985720"/>
            <a:ext cx="7709763" cy="954107"/>
          </a:xfrm>
          <a:prstGeom prst="rect">
            <a:avLst/>
          </a:prstGeom>
          <a:noFill/>
        </p:spPr>
        <p:txBody>
          <a:bodyPr wrap="none" rtlCol="0">
            <a:spAutoFit/>
          </a:bodyPr>
          <a:lstStyle/>
          <a:p>
            <a:pPr algn="ctr"/>
            <a:r>
              <a:rPr lang="en-US" sz="2800" dirty="0" smtClean="0">
                <a:solidFill>
                  <a:srgbClr val="800000"/>
                </a:solidFill>
                <a:latin typeface="Arial Narrow"/>
                <a:cs typeface="Arial Narrow"/>
              </a:rPr>
              <a:t>We are deeply touched by their Loss and sent our sincere</a:t>
            </a:r>
          </a:p>
          <a:p>
            <a:pPr algn="ctr"/>
            <a:r>
              <a:rPr lang="en-US" sz="2800" dirty="0" smtClean="0">
                <a:solidFill>
                  <a:srgbClr val="800000"/>
                </a:solidFill>
                <a:latin typeface="Arial Narrow"/>
                <a:cs typeface="Arial Narrow"/>
              </a:rPr>
              <a:t> condolence to the family</a:t>
            </a:r>
            <a:endParaRPr lang="en-US" sz="2800" dirty="0">
              <a:solidFill>
                <a:srgbClr val="800000"/>
              </a:solidFill>
              <a:latin typeface="Arial Narrow"/>
              <a:cs typeface="Arial Narrow"/>
            </a:endParaRPr>
          </a:p>
        </p:txBody>
      </p:sp>
      <p:sp>
        <p:nvSpPr>
          <p:cNvPr id="8" name="TextBox 7"/>
          <p:cNvSpPr txBox="1"/>
          <p:nvPr/>
        </p:nvSpPr>
        <p:spPr>
          <a:xfrm>
            <a:off x="5946345" y="2360065"/>
            <a:ext cx="2105665" cy="584776"/>
          </a:xfrm>
          <a:prstGeom prst="rect">
            <a:avLst/>
          </a:prstGeom>
          <a:noFill/>
        </p:spPr>
        <p:txBody>
          <a:bodyPr wrap="none" rtlCol="0">
            <a:spAutoFit/>
          </a:bodyPr>
          <a:lstStyle/>
          <a:p>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Dhan</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Rai</a:t>
            </a:r>
            <a:endPar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TextBox 13"/>
          <p:cNvSpPr txBox="1"/>
          <p:nvPr/>
        </p:nvSpPr>
        <p:spPr>
          <a:xfrm>
            <a:off x="601670" y="2207360"/>
            <a:ext cx="4581150"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Chabi</a:t>
            </a: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36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Lal</a:t>
            </a: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Kami</a:t>
            </a:r>
          </a:p>
        </p:txBody>
      </p:sp>
      <p:sp>
        <p:nvSpPr>
          <p:cNvPr id="15" name="TextBox 14"/>
          <p:cNvSpPr txBox="1"/>
          <p:nvPr/>
        </p:nvSpPr>
        <p:spPr>
          <a:xfrm>
            <a:off x="1823310" y="4192525"/>
            <a:ext cx="2762119" cy="64633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Januka</a:t>
            </a: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Das</a:t>
            </a:r>
            <a:endPar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TextBox 15"/>
          <p:cNvSpPr txBox="1"/>
          <p:nvPr/>
        </p:nvSpPr>
        <p:spPr>
          <a:xfrm>
            <a:off x="5335525" y="4192525"/>
            <a:ext cx="3118362" cy="584776"/>
          </a:xfrm>
          <a:prstGeom prst="rect">
            <a:avLst/>
          </a:prstGeom>
          <a:noFill/>
        </p:spPr>
        <p:txBody>
          <a:bodyPr wrap="non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Angel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Adhikari</a:t>
            </a:r>
            <a:endPar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60084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up)">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3000"/>
          </a:blip>
          <a:srcRect/>
          <a:stretch>
            <a:fillRect/>
          </a:stretch>
        </p:blipFill>
        <p:spPr>
          <a:xfrm>
            <a:off x="1976015" y="833015"/>
            <a:ext cx="5191970" cy="5009113"/>
          </a:xfrm>
          <a:prstGeom prst="ellipse">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u="sng" dirty="0" smtClean="0"/>
              <a:t>On </a:t>
            </a:r>
            <a:r>
              <a:rPr lang="en-US" u="sng" dirty="0"/>
              <a:t>G</a:t>
            </a:r>
            <a:r>
              <a:rPr lang="en-US" u="sng" dirty="0" smtClean="0"/>
              <a:t>oing </a:t>
            </a:r>
            <a:r>
              <a:rPr lang="en-US" u="sng" dirty="0"/>
              <a:t>and </a:t>
            </a:r>
            <a:r>
              <a:rPr lang="en-US" u="sng" dirty="0" smtClean="0"/>
              <a:t>future </a:t>
            </a:r>
            <a:r>
              <a:rPr lang="en-US" u="sng" dirty="0"/>
              <a:t>A</a:t>
            </a:r>
            <a:r>
              <a:rPr lang="en-US" u="sng" dirty="0" smtClean="0"/>
              <a:t>ctivities: </a:t>
            </a:r>
            <a:r>
              <a:rPr lang="en-US" u="sng" dirty="0"/>
              <a:t/>
            </a:r>
            <a:br>
              <a:rPr lang="en-US" u="sng" dirty="0"/>
            </a:br>
            <a:endParaRPr lang="en-US" u="sng" dirty="0"/>
          </a:p>
        </p:txBody>
      </p:sp>
      <p:sp>
        <p:nvSpPr>
          <p:cNvPr id="4" name="Content Placeholder 3"/>
          <p:cNvSpPr>
            <a:spLocks noGrp="1"/>
          </p:cNvSpPr>
          <p:nvPr>
            <p:ph sz="half" idx="2"/>
          </p:nvPr>
        </p:nvSpPr>
        <p:spPr>
          <a:xfrm>
            <a:off x="448965" y="1596540"/>
            <a:ext cx="8398775" cy="3970330"/>
          </a:xfrm>
        </p:spPr>
        <p:txBody>
          <a:bodyPr>
            <a:normAutofit lnSpcReduction="10000"/>
          </a:bodyPr>
          <a:lstStyle/>
          <a:p>
            <a:r>
              <a:rPr lang="en-US" sz="2200" dirty="0">
                <a:solidFill>
                  <a:schemeClr val="tx1">
                    <a:lumMod val="95000"/>
                    <a:lumOff val="5000"/>
                  </a:schemeClr>
                </a:solidFill>
              </a:rPr>
              <a:t>On going meetings with Alberta Culture for CBS’s dream project</a:t>
            </a:r>
            <a:r>
              <a:rPr lang="en-US" sz="2200" dirty="0" smtClean="0">
                <a:solidFill>
                  <a:schemeClr val="tx1">
                    <a:lumMod val="95000"/>
                    <a:lumOff val="5000"/>
                  </a:schemeClr>
                </a:solidFill>
              </a:rPr>
              <a:t>.</a:t>
            </a:r>
            <a:endParaRPr lang="en-US" sz="2200" dirty="0">
              <a:solidFill>
                <a:schemeClr val="tx1">
                  <a:lumMod val="95000"/>
                  <a:lumOff val="5000"/>
                </a:schemeClr>
              </a:solidFill>
            </a:endParaRPr>
          </a:p>
          <a:p>
            <a:r>
              <a:rPr lang="en-US" sz="2200" dirty="0">
                <a:solidFill>
                  <a:schemeClr val="tx1">
                    <a:lumMod val="95000"/>
                    <a:lumOff val="5000"/>
                  </a:schemeClr>
                </a:solidFill>
              </a:rPr>
              <a:t>Regular meetings with SAEA</a:t>
            </a:r>
          </a:p>
          <a:p>
            <a:r>
              <a:rPr lang="en-US" sz="2200" dirty="0">
                <a:solidFill>
                  <a:schemeClr val="tx1">
                    <a:lumMod val="95000"/>
                    <a:lumOff val="5000"/>
                  </a:schemeClr>
                </a:solidFill>
              </a:rPr>
              <a:t>CBS regular internal </a:t>
            </a:r>
            <a:r>
              <a:rPr lang="en-US" sz="2200" dirty="0" smtClean="0">
                <a:solidFill>
                  <a:schemeClr val="tx1">
                    <a:lumMod val="95000"/>
                    <a:lumOff val="5000"/>
                  </a:schemeClr>
                </a:solidFill>
              </a:rPr>
              <a:t>meetings</a:t>
            </a:r>
            <a:endParaRPr lang="en-US" sz="2200" dirty="0">
              <a:solidFill>
                <a:schemeClr val="tx1">
                  <a:lumMod val="95000"/>
                  <a:lumOff val="5000"/>
                </a:schemeClr>
              </a:solidFill>
            </a:endParaRPr>
          </a:p>
          <a:p>
            <a:r>
              <a:rPr lang="en-US" sz="2200" dirty="0">
                <a:solidFill>
                  <a:schemeClr val="tx1">
                    <a:lumMod val="95000"/>
                    <a:lumOff val="5000"/>
                  </a:schemeClr>
                </a:solidFill>
              </a:rPr>
              <a:t>Possible </a:t>
            </a:r>
            <a:r>
              <a:rPr lang="en-US" sz="2200" dirty="0" smtClean="0">
                <a:solidFill>
                  <a:schemeClr val="tx1">
                    <a:lumMod val="95000"/>
                    <a:lumOff val="5000"/>
                  </a:schemeClr>
                </a:solidFill>
              </a:rPr>
              <a:t>Summer Cultural </a:t>
            </a:r>
            <a:r>
              <a:rPr lang="en-US" sz="2200" dirty="0">
                <a:solidFill>
                  <a:schemeClr val="tx1">
                    <a:lumMod val="95000"/>
                    <a:lumOff val="5000"/>
                  </a:schemeClr>
                </a:solidFill>
              </a:rPr>
              <a:t>Concert</a:t>
            </a:r>
          </a:p>
          <a:p>
            <a:r>
              <a:rPr lang="en-US" sz="2200" dirty="0">
                <a:solidFill>
                  <a:schemeClr val="tx1">
                    <a:lumMod val="95000"/>
                    <a:lumOff val="5000"/>
                  </a:schemeClr>
                </a:solidFill>
              </a:rPr>
              <a:t>Annual Cultural Festivals</a:t>
            </a:r>
          </a:p>
          <a:p>
            <a:r>
              <a:rPr lang="en-US" sz="2200" dirty="0">
                <a:solidFill>
                  <a:schemeClr val="tx1">
                    <a:lumMod val="95000"/>
                    <a:lumOff val="5000"/>
                  </a:schemeClr>
                </a:solidFill>
              </a:rPr>
              <a:t>Citizenship and Driver education </a:t>
            </a:r>
            <a:r>
              <a:rPr lang="en-US" sz="2200" dirty="0" smtClean="0">
                <a:solidFill>
                  <a:schemeClr val="tx1">
                    <a:lumMod val="95000"/>
                    <a:lumOff val="5000"/>
                  </a:schemeClr>
                </a:solidFill>
              </a:rPr>
              <a:t>Classes</a:t>
            </a:r>
          </a:p>
          <a:p>
            <a:r>
              <a:rPr lang="en-US" sz="2200" dirty="0" smtClean="0">
                <a:solidFill>
                  <a:schemeClr val="tx1">
                    <a:lumMod val="95000"/>
                    <a:lumOff val="5000"/>
                  </a:schemeClr>
                </a:solidFill>
              </a:rPr>
              <a:t>Nepali Music and </a:t>
            </a:r>
            <a:r>
              <a:rPr lang="en-US" sz="2200" dirty="0">
                <a:solidFill>
                  <a:schemeClr val="tx1">
                    <a:lumMod val="95000"/>
                    <a:lumOff val="5000"/>
                  </a:schemeClr>
                </a:solidFill>
              </a:rPr>
              <a:t>E</a:t>
            </a:r>
            <a:r>
              <a:rPr lang="en-US" sz="2200" dirty="0" smtClean="0">
                <a:solidFill>
                  <a:schemeClr val="tx1">
                    <a:lumMod val="95000"/>
                    <a:lumOff val="5000"/>
                  </a:schemeClr>
                </a:solidFill>
              </a:rPr>
              <a:t>ducation classes</a:t>
            </a:r>
            <a:endParaRPr lang="en-US" sz="2200" dirty="0">
              <a:solidFill>
                <a:schemeClr val="tx1">
                  <a:lumMod val="95000"/>
                  <a:lumOff val="5000"/>
                </a:schemeClr>
              </a:solidFill>
            </a:endParaRPr>
          </a:p>
          <a:p>
            <a:endParaRPr lang="en-US" dirty="0"/>
          </a:p>
        </p:txBody>
      </p:sp>
    </p:spTree>
    <p:extLst>
      <p:ext uri="{BB962C8B-B14F-4D97-AF65-F5344CB8AC3E}">
        <p14:creationId xmlns:p14="http://schemas.microsoft.com/office/powerpoint/2010/main" val="491733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976015" y="1443835"/>
            <a:ext cx="5191970" cy="4172399"/>
          </a:xfrm>
          <a:prstGeom prst="rect">
            <a:avLst/>
          </a:prstGeom>
          <a:ln>
            <a:noFill/>
          </a:ln>
          <a:effectLst>
            <a:softEdge rad="112500"/>
          </a:effectLst>
        </p:spPr>
      </p:pic>
      <p:pic>
        <p:nvPicPr>
          <p:cNvPr id="7" name="Picture 2"/>
          <p:cNvPicPr>
            <a:picLocks noChangeAspect="1"/>
          </p:cNvPicPr>
          <p:nvPr/>
        </p:nvPicPr>
        <p:blipFill>
          <a:blip r:embed="rId3">
            <a:lum/>
            <a:alphaModFix/>
          </a:blip>
          <a:srcRect/>
          <a:stretch>
            <a:fillRect/>
          </a:stretch>
        </p:blipFill>
        <p:spPr>
          <a:xfrm>
            <a:off x="7320690" y="7308"/>
            <a:ext cx="1823310" cy="1759094"/>
          </a:xfrm>
          <a:prstGeom prst="ellipse">
            <a:avLst/>
          </a:prstGeom>
          <a:ln>
            <a:noFill/>
          </a:ln>
          <a:effectLst>
            <a:softEdge rad="112500"/>
          </a:effectLst>
        </p:spPr>
      </p:pic>
      <p:sp>
        <p:nvSpPr>
          <p:cNvPr id="3" name="TextBox 2"/>
          <p:cNvSpPr txBox="1"/>
          <p:nvPr/>
        </p:nvSpPr>
        <p:spPr>
          <a:xfrm>
            <a:off x="754375" y="6177690"/>
            <a:ext cx="351950" cy="461665"/>
          </a:xfrm>
          <a:prstGeom prst="rect">
            <a:avLst/>
          </a:prstGeom>
          <a:noFill/>
        </p:spPr>
        <p:txBody>
          <a:bodyPr wrap="none" rtlCol="0">
            <a:spAutoFit/>
          </a:bodyPr>
          <a:lstStyle/>
          <a:p>
            <a:r>
              <a:rPr lang="en-US" sz="2400" i="1" dirty="0" smtClean="0">
                <a:solidFill>
                  <a:srgbClr val="00B0F0"/>
                </a:solidFill>
              </a:rPr>
              <a:t>.</a:t>
            </a:r>
            <a:endParaRPr lang="en-US" sz="2400" i="1" dirty="0">
              <a:solidFill>
                <a:srgbClr val="00B0F0"/>
              </a:solidFill>
            </a:endParaRPr>
          </a:p>
        </p:txBody>
      </p:sp>
      <p:pic>
        <p:nvPicPr>
          <p:cNvPr id="5" name="Picture 4"/>
          <p:cNvPicPr>
            <a:picLocks noChangeAspect="1"/>
          </p:cNvPicPr>
          <p:nvPr/>
        </p:nvPicPr>
        <p:blipFill>
          <a:blip r:embed="rId4">
            <a:lum/>
            <a:alphaModFix amt="57000"/>
          </a:blip>
          <a:srcRect/>
          <a:stretch>
            <a:fillRect/>
          </a:stretch>
        </p:blipFill>
        <p:spPr>
          <a:xfrm>
            <a:off x="7167985" y="4727517"/>
            <a:ext cx="2057039" cy="1723680"/>
          </a:xfrm>
          <a:prstGeom prst="rect">
            <a:avLst/>
          </a:prstGeom>
          <a:noFill/>
          <a:ln>
            <a:noFill/>
          </a:ln>
        </p:spPr>
      </p:pic>
      <p:pic>
        <p:nvPicPr>
          <p:cNvPr id="8" name="Picture 7"/>
          <p:cNvPicPr>
            <a:picLocks noChangeAspect="1"/>
          </p:cNvPicPr>
          <p:nvPr/>
        </p:nvPicPr>
        <p:blipFill>
          <a:blip r:embed="rId4">
            <a:lum/>
            <a:alphaModFix amt="40000"/>
          </a:blip>
          <a:srcRect/>
          <a:stretch>
            <a:fillRect/>
          </a:stretch>
        </p:blipFill>
        <p:spPr>
          <a:xfrm flipH="1">
            <a:off x="23772" y="3276295"/>
            <a:ext cx="3553833" cy="2977906"/>
          </a:xfrm>
          <a:prstGeom prst="rect">
            <a:avLst/>
          </a:prstGeom>
          <a:noFill/>
          <a:ln>
            <a:noFill/>
          </a:ln>
        </p:spPr>
      </p:pic>
      <p:sp>
        <p:nvSpPr>
          <p:cNvPr id="2" name="TextBox 1"/>
          <p:cNvSpPr txBox="1"/>
          <p:nvPr/>
        </p:nvSpPr>
        <p:spPr>
          <a:xfrm>
            <a:off x="754375" y="833015"/>
            <a:ext cx="5208352" cy="523220"/>
          </a:xfrm>
          <a:prstGeom prst="rect">
            <a:avLst/>
          </a:prstGeom>
          <a:noFill/>
        </p:spPr>
        <p:txBody>
          <a:bodyPr wrap="non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Prepared By Hemlal Timsina</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4113885" y="6330395"/>
            <a:ext cx="4223202"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CA" sz="24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Courtesy Of Ramesh Timsina</a:t>
            </a:r>
            <a:endParaRPr lang="en-CA"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95479059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lum/>
            <a:alphaModFix amt="10000"/>
          </a:blip>
          <a:srcRect/>
          <a:stretch>
            <a:fillRect/>
          </a:stretch>
        </p:blipFill>
        <p:spPr>
          <a:xfrm>
            <a:off x="1365195" y="1138425"/>
            <a:ext cx="6108200" cy="5344675"/>
          </a:xfrm>
          <a:prstGeom prst="ellipse">
            <a:avLst/>
          </a:prstGeom>
          <a:ln>
            <a:noFill/>
          </a:ln>
          <a:effectLst>
            <a:softEdge rad="112500"/>
          </a:effectLst>
        </p:spPr>
      </p:pic>
      <p:sp>
        <p:nvSpPr>
          <p:cNvPr id="2" name="Title 1"/>
          <p:cNvSpPr>
            <a:spLocks noGrp="1"/>
          </p:cNvSpPr>
          <p:nvPr>
            <p:ph type="title"/>
          </p:nvPr>
        </p:nvSpPr>
        <p:spPr>
          <a:xfrm>
            <a:off x="448965" y="680310"/>
            <a:ext cx="8229600" cy="610820"/>
          </a:xfrm>
        </p:spPr>
        <p:txBody>
          <a:bodyPr>
            <a:normAutofit fontScale="90000"/>
          </a:bodyPr>
          <a:lstStyle/>
          <a:p>
            <a:r>
              <a:rPr lang="en-US" u="sng" dirty="0" smtClean="0">
                <a:solidFill>
                  <a:srgbClr val="000090"/>
                </a:solidFill>
              </a:rPr>
              <a:t>CBS Annual Report</a:t>
            </a:r>
            <a:br>
              <a:rPr lang="en-US" u="sng" dirty="0" smtClean="0">
                <a:solidFill>
                  <a:srgbClr val="000090"/>
                </a:solidFill>
              </a:rPr>
            </a:br>
            <a:r>
              <a:rPr lang="en-US" sz="2000" u="sng" dirty="0" smtClean="0">
                <a:solidFill>
                  <a:srgbClr val="000090"/>
                </a:solidFill>
              </a:rPr>
              <a:t>January 2014-December 2014</a:t>
            </a:r>
            <a:endParaRPr lang="en-US" u="sng" dirty="0">
              <a:solidFill>
                <a:srgbClr val="000090"/>
              </a:solidFill>
            </a:endParaRPr>
          </a:p>
        </p:txBody>
      </p:sp>
      <p:sp>
        <p:nvSpPr>
          <p:cNvPr id="3" name="Content Placeholder 2"/>
          <p:cNvSpPr>
            <a:spLocks noGrp="1"/>
          </p:cNvSpPr>
          <p:nvPr>
            <p:ph idx="1"/>
          </p:nvPr>
        </p:nvSpPr>
        <p:spPr/>
        <p:txBody>
          <a:bodyPr>
            <a:normAutofit fontScale="92500" lnSpcReduction="10000"/>
          </a:bodyPr>
          <a:lstStyle/>
          <a:p>
            <a:r>
              <a:rPr lang="en-US" i="1" dirty="0" smtClean="0">
                <a:solidFill>
                  <a:srgbClr val="00B0F0"/>
                </a:solidFill>
              </a:rPr>
              <a:t>Welcoming the New </a:t>
            </a:r>
            <a:r>
              <a:rPr lang="en-US" i="1" dirty="0">
                <a:solidFill>
                  <a:srgbClr val="00B0F0"/>
                </a:solidFill>
              </a:rPr>
              <a:t>C</a:t>
            </a:r>
            <a:r>
              <a:rPr lang="en-US" i="1" dirty="0" smtClean="0">
                <a:solidFill>
                  <a:srgbClr val="00B0F0"/>
                </a:solidFill>
              </a:rPr>
              <a:t>omers</a:t>
            </a:r>
          </a:p>
          <a:p>
            <a:r>
              <a:rPr lang="en-US" i="1" dirty="0" smtClean="0">
                <a:solidFill>
                  <a:srgbClr val="00B0F0"/>
                </a:solidFill>
              </a:rPr>
              <a:t>Meetings </a:t>
            </a:r>
          </a:p>
          <a:p>
            <a:r>
              <a:rPr lang="en-US" i="1" dirty="0" smtClean="0">
                <a:solidFill>
                  <a:srgbClr val="00B0F0"/>
                </a:solidFill>
              </a:rPr>
              <a:t>Training and workshop</a:t>
            </a:r>
          </a:p>
          <a:p>
            <a:r>
              <a:rPr lang="en-US" i="1" dirty="0" smtClean="0">
                <a:solidFill>
                  <a:srgbClr val="00B0F0"/>
                </a:solidFill>
              </a:rPr>
              <a:t>Events</a:t>
            </a:r>
          </a:p>
          <a:p>
            <a:r>
              <a:rPr lang="en-US" i="1" dirty="0" smtClean="0">
                <a:solidFill>
                  <a:srgbClr val="00B0F0"/>
                </a:solidFill>
              </a:rPr>
              <a:t>Achievements</a:t>
            </a:r>
          </a:p>
          <a:p>
            <a:r>
              <a:rPr lang="en-US" i="1" dirty="0" smtClean="0">
                <a:solidFill>
                  <a:srgbClr val="00B0F0"/>
                </a:solidFill>
              </a:rPr>
              <a:t>Financial report</a:t>
            </a:r>
          </a:p>
          <a:p>
            <a:r>
              <a:rPr lang="en-US" i="1" dirty="0" smtClean="0">
                <a:solidFill>
                  <a:srgbClr val="00B0F0"/>
                </a:solidFill>
              </a:rPr>
              <a:t>On </a:t>
            </a:r>
            <a:r>
              <a:rPr lang="en-US" i="1" dirty="0">
                <a:solidFill>
                  <a:srgbClr val="00B0F0"/>
                </a:solidFill>
              </a:rPr>
              <a:t>going and future </a:t>
            </a:r>
            <a:r>
              <a:rPr lang="en-US" i="1" dirty="0" smtClean="0">
                <a:solidFill>
                  <a:srgbClr val="00B0F0"/>
                </a:solidFill>
              </a:rPr>
              <a:t>activities</a:t>
            </a:r>
          </a:p>
          <a:p>
            <a:r>
              <a:rPr lang="en-US" i="1" dirty="0" smtClean="0">
                <a:solidFill>
                  <a:srgbClr val="00B0F0"/>
                </a:solidFill>
              </a:rPr>
              <a:t>Condolence</a:t>
            </a:r>
          </a:p>
          <a:p>
            <a:endParaRPr lang="en-US" dirty="0"/>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mt="14000"/>
          </a:blip>
          <a:srcRect/>
          <a:stretch>
            <a:fillRect/>
          </a:stretch>
        </p:blipFill>
        <p:spPr>
          <a:xfrm>
            <a:off x="1365195" y="527605"/>
            <a:ext cx="6108200" cy="5893074"/>
          </a:xfrm>
          <a:prstGeom prst="ellipse">
            <a:avLst/>
          </a:prstGeom>
          <a:ln>
            <a:noFill/>
          </a:ln>
          <a:effectLst>
            <a:softEdge rad="112500"/>
          </a:effectLst>
        </p:spPr>
      </p:pic>
      <p:sp>
        <p:nvSpPr>
          <p:cNvPr id="2" name="Title 1"/>
          <p:cNvSpPr>
            <a:spLocks noGrp="1"/>
          </p:cNvSpPr>
          <p:nvPr>
            <p:ph type="title"/>
          </p:nvPr>
        </p:nvSpPr>
        <p:spPr>
          <a:xfrm>
            <a:off x="448965" y="32252"/>
            <a:ext cx="8042276" cy="994308"/>
          </a:xfrm>
        </p:spPr>
        <p:txBody>
          <a:bodyPr>
            <a:normAutofit/>
          </a:bodyPr>
          <a:lstStyle/>
          <a:p>
            <a:r>
              <a:rPr lang="en-US" sz="3600" u="sng" dirty="0" smtClean="0">
                <a:solidFill>
                  <a:srgbClr val="000090"/>
                </a:solidFill>
              </a:rPr>
              <a:t>WELCOMING THE NEW COMERS</a:t>
            </a:r>
            <a:endParaRPr lang="en-US" sz="3600" u="sng" dirty="0">
              <a:solidFill>
                <a:srgbClr val="000090"/>
              </a:solidFill>
            </a:endParaRPr>
          </a:p>
        </p:txBody>
      </p:sp>
      <p:sp>
        <p:nvSpPr>
          <p:cNvPr id="4" name="Content Placeholder 3"/>
          <p:cNvSpPr>
            <a:spLocks noGrp="1"/>
          </p:cNvSpPr>
          <p:nvPr>
            <p:ph sz="half" idx="2"/>
          </p:nvPr>
        </p:nvSpPr>
        <p:spPr>
          <a:xfrm>
            <a:off x="601670" y="2054655"/>
            <a:ext cx="7635250" cy="4275740"/>
          </a:xfrm>
        </p:spPr>
        <p:txBody>
          <a:bodyPr>
            <a:normAutofit fontScale="62500" lnSpcReduction="20000"/>
          </a:bodyPr>
          <a:lstStyle/>
          <a:p>
            <a:pPr marL="741239" indent="-275760" algn="ctr">
              <a:buNone/>
              <a:tabLst>
                <a:tab pos="1074599" algn="l"/>
                <a:tab pos="1179358" algn="l"/>
                <a:tab pos="1628639" algn="l"/>
                <a:tab pos="2077919" algn="l"/>
                <a:tab pos="2527199" algn="l"/>
                <a:tab pos="2976479" algn="l"/>
                <a:tab pos="3425759" algn="l"/>
                <a:tab pos="3875039" algn="l"/>
                <a:tab pos="4324319" algn="l"/>
                <a:tab pos="4773598" algn="l"/>
                <a:tab pos="5222879" algn="l"/>
                <a:tab pos="5672159" algn="l"/>
                <a:tab pos="6121439" algn="l"/>
                <a:tab pos="6570719" algn="l"/>
                <a:tab pos="7019638" algn="l"/>
                <a:tab pos="7468919" algn="l"/>
                <a:tab pos="7918199" algn="l"/>
                <a:tab pos="8367479" algn="l"/>
                <a:tab pos="8816758" algn="l"/>
                <a:tab pos="9266039" algn="l"/>
                <a:tab pos="9715318" algn="l"/>
              </a:tabLst>
            </a:pPr>
            <a:r>
              <a:rPr lang="en-US" sz="4000" i="1" dirty="0" smtClean="0">
                <a:solidFill>
                  <a:schemeClr val="tx1">
                    <a:lumMod val="95000"/>
                    <a:lumOff val="5000"/>
                  </a:schemeClr>
                </a:solidFill>
                <a:latin typeface="Athelas Regular"/>
                <a:cs typeface="Athelas Regular"/>
              </a:rPr>
              <a:t>This </a:t>
            </a:r>
            <a:r>
              <a:rPr lang="en-US" sz="4000" i="1" dirty="0">
                <a:solidFill>
                  <a:schemeClr val="tx1">
                    <a:lumMod val="95000"/>
                    <a:lumOff val="5000"/>
                  </a:schemeClr>
                </a:solidFill>
                <a:latin typeface="Athelas Regular"/>
                <a:cs typeface="Athelas Regular"/>
              </a:rPr>
              <a:t>year we have many new faces in </a:t>
            </a:r>
            <a:r>
              <a:rPr lang="en-US" sz="4000" i="1" dirty="0" err="1">
                <a:solidFill>
                  <a:schemeClr val="tx1">
                    <a:lumMod val="95000"/>
                    <a:lumOff val="5000"/>
                  </a:schemeClr>
                </a:solidFill>
                <a:latin typeface="Athelas Regular"/>
                <a:cs typeface="Athelas Regular"/>
              </a:rPr>
              <a:t>Lethbridge</a:t>
            </a:r>
            <a:r>
              <a:rPr lang="en-US" sz="4000" i="1" dirty="0">
                <a:solidFill>
                  <a:schemeClr val="tx1">
                    <a:lumMod val="95000"/>
                    <a:lumOff val="5000"/>
                  </a:schemeClr>
                </a:solidFill>
                <a:latin typeface="Athelas Regular"/>
                <a:cs typeface="Athelas Regular"/>
              </a:rPr>
              <a:t>. Some are stepping to this world for the first time and some have chosen this place as their future home. Many of us came from Nepal, and some of us moved from various provinces within Canada. Let us welcome them all together with a big applause.</a:t>
            </a:r>
          </a:p>
          <a:p>
            <a:pPr marL="741239" lvl="0" indent="-275760">
              <a:buNone/>
              <a:tabLst>
                <a:tab pos="1074599" algn="l"/>
                <a:tab pos="1179358" algn="l"/>
                <a:tab pos="1628639" algn="l"/>
                <a:tab pos="2077919" algn="l"/>
                <a:tab pos="2527199" algn="l"/>
                <a:tab pos="2976479" algn="l"/>
                <a:tab pos="3425759" algn="l"/>
                <a:tab pos="3875039" algn="l"/>
                <a:tab pos="4324319" algn="l"/>
                <a:tab pos="4773598" algn="l"/>
                <a:tab pos="5222879" algn="l"/>
                <a:tab pos="5672159" algn="l"/>
                <a:tab pos="6121439" algn="l"/>
                <a:tab pos="6570719" algn="l"/>
                <a:tab pos="7019638" algn="l"/>
                <a:tab pos="7468919" algn="l"/>
                <a:tab pos="7918199" algn="l"/>
                <a:tab pos="8367479" algn="l"/>
                <a:tab pos="8816758" algn="l"/>
                <a:tab pos="9266039" algn="l"/>
                <a:tab pos="9715318" algn="l"/>
              </a:tabLst>
            </a:pPr>
            <a:endParaRPr lang="en-US" i="1" dirty="0" smtClean="0">
              <a:latin typeface="New times roman "/>
              <a:cs typeface="Times New Roman" pitchFamily="18"/>
            </a:endParaRPr>
          </a:p>
          <a:p>
            <a:pPr marL="0" indent="0">
              <a:buNone/>
            </a:pPr>
            <a:endParaRPr lang="en-US" dirty="0" smtClean="0">
              <a:solidFill>
                <a:srgbClr val="00B0F0"/>
              </a:solidFill>
            </a:endParaRPr>
          </a:p>
          <a:p>
            <a:pPr marL="0" indent="0">
              <a:buNone/>
            </a:pPr>
            <a:endParaRPr lang="en-US" dirty="0">
              <a:solidFill>
                <a:srgbClr val="00B0F0"/>
              </a:solidFill>
            </a:endParaRPr>
          </a:p>
          <a:p>
            <a:pPr marL="0" indent="0">
              <a:buNone/>
            </a:pPr>
            <a:r>
              <a:rPr lang="en-US" dirty="0" smtClean="0">
                <a:solidFill>
                  <a:srgbClr val="00B0F0"/>
                </a:solidFill>
              </a:rPr>
              <a:t>            </a:t>
            </a:r>
            <a:r>
              <a:rPr lang="en-US" sz="2900" b="1" dirty="0" smtClean="0">
                <a:solidFill>
                  <a:srgbClr val="660066"/>
                </a:solidFill>
              </a:rPr>
              <a:t>2014 New Arrivals to </a:t>
            </a:r>
            <a:r>
              <a:rPr lang="en-US" sz="2900" b="1" dirty="0" err="1" smtClean="0">
                <a:solidFill>
                  <a:srgbClr val="660066"/>
                </a:solidFill>
              </a:rPr>
              <a:t>Lethbridge</a:t>
            </a:r>
            <a:r>
              <a:rPr lang="en-US" sz="2900" b="1" dirty="0" smtClean="0">
                <a:solidFill>
                  <a:srgbClr val="660066"/>
                </a:solidFill>
              </a:rPr>
              <a:t>: 110</a:t>
            </a:r>
          </a:p>
          <a:p>
            <a:pPr marL="0" indent="0">
              <a:buNone/>
            </a:pPr>
            <a:r>
              <a:rPr lang="en-US" sz="2900" b="1" dirty="0" smtClean="0">
                <a:solidFill>
                  <a:srgbClr val="660066"/>
                </a:solidFill>
              </a:rPr>
              <a:t>              Total Population:955</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8" name="Picture 9"/>
          <p:cNvPicPr>
            <a:picLocks noChangeAspect="1"/>
          </p:cNvPicPr>
          <p:nvPr/>
        </p:nvPicPr>
        <p:blipFill>
          <a:blip r:embed="rId3">
            <a:lum/>
            <a:alphaModFix amt="50000"/>
          </a:blip>
          <a:srcRect/>
          <a:stretch>
            <a:fillRect/>
          </a:stretch>
        </p:blipFill>
        <p:spPr>
          <a:xfrm>
            <a:off x="7102618" y="5134320"/>
            <a:ext cx="2057039" cy="1723680"/>
          </a:xfrm>
          <a:prstGeom prst="rect">
            <a:avLst/>
          </a:prstGeom>
          <a:noFill/>
          <a:ln>
            <a:noFill/>
          </a:ln>
        </p:spPr>
      </p:pic>
      <p:pic>
        <p:nvPicPr>
          <p:cNvPr id="9" name="Picture 9"/>
          <p:cNvPicPr>
            <a:picLocks noChangeAspect="1"/>
          </p:cNvPicPr>
          <p:nvPr/>
        </p:nvPicPr>
        <p:blipFill>
          <a:blip r:embed="rId3">
            <a:lum/>
            <a:alphaModFix amt="50000"/>
          </a:blip>
          <a:srcRect/>
          <a:stretch>
            <a:fillRect/>
          </a:stretch>
        </p:blipFill>
        <p:spPr>
          <a:xfrm flipH="1">
            <a:off x="40302" y="5414165"/>
            <a:ext cx="1510325" cy="1265565"/>
          </a:xfrm>
          <a:prstGeom prst="rect">
            <a:avLst/>
          </a:prstGeom>
          <a:noFill/>
          <a:ln>
            <a:noFill/>
          </a:ln>
        </p:spPr>
      </p:pic>
    </p:spTree>
    <p:extLst>
      <p:ext uri="{BB962C8B-B14F-4D97-AF65-F5344CB8AC3E}">
        <p14:creationId xmlns:p14="http://schemas.microsoft.com/office/powerpoint/2010/main" val="3754288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p:cNvPicPr>
          <p:nvPr/>
        </p:nvPicPr>
        <p:blipFill>
          <a:blip r:embed="rId2">
            <a:lum/>
            <a:alphaModFix amt="10000"/>
          </a:blip>
          <a:srcRect/>
          <a:stretch>
            <a:fillRect/>
          </a:stretch>
        </p:blipFill>
        <p:spPr>
          <a:xfrm>
            <a:off x="1365195" y="833015"/>
            <a:ext cx="6108200" cy="5344675"/>
          </a:xfrm>
          <a:prstGeom prst="ellipse">
            <a:avLst/>
          </a:prstGeom>
          <a:ln>
            <a:noFill/>
          </a:ln>
          <a:effectLst>
            <a:softEdge rad="112500"/>
          </a:effectLst>
        </p:spPr>
      </p:pic>
      <p:sp>
        <p:nvSpPr>
          <p:cNvPr id="2" name="Title 1"/>
          <p:cNvSpPr>
            <a:spLocks noGrp="1"/>
          </p:cNvSpPr>
          <p:nvPr>
            <p:ph type="title"/>
          </p:nvPr>
        </p:nvSpPr>
        <p:spPr>
          <a:xfrm>
            <a:off x="296260" y="0"/>
            <a:ext cx="8042276" cy="1336956"/>
          </a:xfrm>
        </p:spPr>
        <p:txBody>
          <a:bodyPr>
            <a:normAutofit/>
          </a:bodyPr>
          <a:lstStyle/>
          <a:p>
            <a:r>
              <a:rPr lang="en-US" sz="3200" u="sng" dirty="0" smtClean="0">
                <a:solidFill>
                  <a:srgbClr val="000090"/>
                </a:solidFill>
              </a:rPr>
              <a:t>NEW BORN BABIES OF THIS YEAR</a:t>
            </a:r>
            <a:r>
              <a:rPr lang="en-US" u="sng" dirty="0" smtClean="0">
                <a:solidFill>
                  <a:srgbClr val="660066"/>
                </a:solidFill>
              </a:rPr>
              <a:t/>
            </a:r>
            <a:br>
              <a:rPr lang="en-US" u="sng" dirty="0" smtClean="0">
                <a:solidFill>
                  <a:srgbClr val="660066"/>
                </a:solidFill>
              </a:rPr>
            </a:br>
            <a:r>
              <a:rPr lang="en-US" sz="2400" dirty="0" smtClean="0"/>
              <a:t>“Future of our Society”</a:t>
            </a:r>
            <a:endParaRPr lang="en-US" dirty="0"/>
          </a:p>
        </p:txBody>
      </p:sp>
      <p:pic>
        <p:nvPicPr>
          <p:cNvPr id="34" name="Picture 2"/>
          <p:cNvPicPr>
            <a:picLocks noChangeAspect="1"/>
          </p:cNvPicPr>
          <p:nvPr/>
        </p:nvPicPr>
        <p:blipFill>
          <a:blip r:embed="rId3">
            <a:lum/>
            <a:alphaModFix/>
          </a:blip>
          <a:srcRect/>
          <a:stretch>
            <a:fillRect/>
          </a:stretch>
        </p:blipFill>
        <p:spPr>
          <a:xfrm flipH="1">
            <a:off x="3350360" y="5414164"/>
            <a:ext cx="2137870" cy="1425519"/>
          </a:xfrm>
          <a:prstGeom prst="rect">
            <a:avLst/>
          </a:prstGeom>
          <a:noFill/>
          <a:ln>
            <a:noFill/>
          </a:ln>
        </p:spPr>
      </p:pic>
      <p:pic>
        <p:nvPicPr>
          <p:cNvPr id="7" name="Picture 9"/>
          <p:cNvPicPr>
            <a:picLocks noChangeAspect="1"/>
          </p:cNvPicPr>
          <p:nvPr/>
        </p:nvPicPr>
        <p:blipFill>
          <a:blip r:embed="rId4">
            <a:lum/>
            <a:alphaModFix/>
          </a:blip>
          <a:srcRect/>
          <a:stretch>
            <a:fillRect/>
          </a:stretch>
        </p:blipFill>
        <p:spPr>
          <a:xfrm>
            <a:off x="7070859" y="5100960"/>
            <a:ext cx="2057039" cy="1723680"/>
          </a:xfrm>
          <a:prstGeom prst="rect">
            <a:avLst/>
          </a:prstGeom>
          <a:noFill/>
          <a:ln>
            <a:noFill/>
          </a:ln>
        </p:spPr>
      </p:pic>
      <p:pic>
        <p:nvPicPr>
          <p:cNvPr id="8" name="Picture 9"/>
          <p:cNvPicPr>
            <a:picLocks noChangeAspect="1"/>
          </p:cNvPicPr>
          <p:nvPr/>
        </p:nvPicPr>
        <p:blipFill>
          <a:blip r:embed="rId4">
            <a:lum/>
            <a:alphaModFix/>
          </a:blip>
          <a:srcRect/>
          <a:stretch>
            <a:fillRect/>
          </a:stretch>
        </p:blipFill>
        <p:spPr>
          <a:xfrm flipH="1">
            <a:off x="54810" y="5008795"/>
            <a:ext cx="2206840" cy="1849205"/>
          </a:xfrm>
          <a:prstGeom prst="rect">
            <a:avLst/>
          </a:prstGeom>
          <a:noFill/>
          <a:ln>
            <a:noFill/>
          </a:ln>
        </p:spPr>
      </p:pic>
      <p:sp>
        <p:nvSpPr>
          <p:cNvPr id="9" name="Rectangle 8"/>
          <p:cNvSpPr/>
          <p:nvPr/>
        </p:nvSpPr>
        <p:spPr>
          <a:xfrm>
            <a:off x="1517900" y="4345230"/>
            <a:ext cx="5968301" cy="646331"/>
          </a:xfrm>
          <a:prstGeom prst="rect">
            <a:avLst/>
          </a:prstGeom>
          <a:noFill/>
        </p:spPr>
        <p:txBody>
          <a:bodyPr wrap="none" lIns="91440" tIns="45720" rIns="91440" bIns="4572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Bryan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Rizal,June</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30 2014</a:t>
            </a:r>
          </a:p>
        </p:txBody>
      </p:sp>
      <p:pic>
        <p:nvPicPr>
          <p:cNvPr id="12" name="Picture 11" descr="IMG_120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7655" y="1443835"/>
            <a:ext cx="2748690" cy="2901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0135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4000"/>
          </a:blip>
          <a:srcRect/>
          <a:stretch>
            <a:fillRect/>
          </a:stretch>
        </p:blipFill>
        <p:spPr>
          <a:xfrm>
            <a:off x="1212490" y="680310"/>
            <a:ext cx="5961057" cy="5751114"/>
          </a:xfrm>
          <a:prstGeom prst="ellipse">
            <a:avLst/>
          </a:prstGeom>
          <a:ln>
            <a:noFill/>
          </a:ln>
          <a:effectLst>
            <a:softEdge rad="112500"/>
          </a:effectLst>
        </p:spPr>
      </p:pic>
      <p:pic>
        <p:nvPicPr>
          <p:cNvPr id="10" name="Picture 9"/>
          <p:cNvPicPr>
            <a:picLocks noChangeAspect="1"/>
          </p:cNvPicPr>
          <p:nvPr/>
        </p:nvPicPr>
        <p:blipFill>
          <a:blip r:embed="rId4">
            <a:lum/>
            <a:alphaModFix amt="37000"/>
          </a:blip>
          <a:srcRect/>
          <a:stretch>
            <a:fillRect/>
          </a:stretch>
        </p:blipFill>
        <p:spPr>
          <a:xfrm>
            <a:off x="7086961" y="4956050"/>
            <a:ext cx="2057039" cy="1723680"/>
          </a:xfrm>
          <a:prstGeom prst="rect">
            <a:avLst/>
          </a:prstGeom>
          <a:noFill/>
          <a:ln>
            <a:noFill/>
          </a:ln>
        </p:spPr>
      </p:pic>
      <p:pic>
        <p:nvPicPr>
          <p:cNvPr id="11" name="Picture 10"/>
          <p:cNvPicPr>
            <a:picLocks noChangeAspect="1"/>
          </p:cNvPicPr>
          <p:nvPr/>
        </p:nvPicPr>
        <p:blipFill>
          <a:blip r:embed="rId4">
            <a:lum/>
            <a:alphaModFix amt="37000"/>
          </a:blip>
          <a:srcRect/>
          <a:stretch>
            <a:fillRect/>
          </a:stretch>
        </p:blipFill>
        <p:spPr>
          <a:xfrm flipH="1">
            <a:off x="-40315" y="5134883"/>
            <a:ext cx="1985165" cy="1663454"/>
          </a:xfrm>
          <a:prstGeom prst="rect">
            <a:avLst/>
          </a:prstGeom>
          <a:noFill/>
          <a:ln>
            <a:noFill/>
          </a:ln>
        </p:spPr>
      </p:pic>
      <p:sp>
        <p:nvSpPr>
          <p:cNvPr id="3" name="Rectangle 2"/>
          <p:cNvSpPr/>
          <p:nvPr/>
        </p:nvSpPr>
        <p:spPr>
          <a:xfrm>
            <a:off x="1823310" y="5108755"/>
            <a:ext cx="5399986" cy="523220"/>
          </a:xfrm>
          <a:prstGeom prst="rect">
            <a:avLst/>
          </a:prstGeom>
          <a:noFill/>
        </p:spPr>
        <p:txBody>
          <a:bodyPr wrap="none" lIns="91440" tIns="45720" rIns="91440" bIns="4572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Angelina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Kuikel</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June 18 2014</a:t>
            </a:r>
          </a:p>
        </p:txBody>
      </p:sp>
      <p:pic>
        <p:nvPicPr>
          <p:cNvPr id="5" name="Picture 4" descr="IMG_474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720" y="680310"/>
            <a:ext cx="4581150" cy="4428445"/>
          </a:xfrm>
          <a:prstGeom prst="ellipse">
            <a:avLst/>
          </a:prstGeom>
          <a:ln>
            <a:noFill/>
          </a:ln>
          <a:effectLst>
            <a:softEdge rad="112500"/>
          </a:effectLst>
        </p:spPr>
      </p:pic>
    </p:spTree>
    <p:extLst>
      <p:ext uri="{BB962C8B-B14F-4D97-AF65-F5344CB8AC3E}">
        <p14:creationId xmlns:p14="http://schemas.microsoft.com/office/powerpoint/2010/main" val="2651969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4000"/>
          </a:blip>
          <a:srcRect/>
          <a:stretch>
            <a:fillRect/>
          </a:stretch>
        </p:blipFill>
        <p:spPr>
          <a:xfrm>
            <a:off x="1365195" y="680310"/>
            <a:ext cx="5961057" cy="5751114"/>
          </a:xfrm>
          <a:prstGeom prst="ellipse">
            <a:avLst/>
          </a:prstGeom>
          <a:ln>
            <a:noFill/>
          </a:ln>
          <a:effectLst>
            <a:softEdge rad="112500"/>
          </a:effectLst>
        </p:spPr>
      </p:pic>
      <p:pic>
        <p:nvPicPr>
          <p:cNvPr id="10" name="Picture 9"/>
          <p:cNvPicPr>
            <a:picLocks noChangeAspect="1"/>
          </p:cNvPicPr>
          <p:nvPr/>
        </p:nvPicPr>
        <p:blipFill>
          <a:blip r:embed="rId4">
            <a:lum/>
            <a:alphaModFix amt="37000"/>
          </a:blip>
          <a:srcRect/>
          <a:stretch>
            <a:fillRect/>
          </a:stretch>
        </p:blipFill>
        <p:spPr>
          <a:xfrm>
            <a:off x="7086961" y="4956050"/>
            <a:ext cx="2057039" cy="1723680"/>
          </a:xfrm>
          <a:prstGeom prst="rect">
            <a:avLst/>
          </a:prstGeom>
          <a:noFill/>
          <a:ln>
            <a:noFill/>
          </a:ln>
        </p:spPr>
      </p:pic>
      <p:pic>
        <p:nvPicPr>
          <p:cNvPr id="11" name="Picture 10"/>
          <p:cNvPicPr>
            <a:picLocks noChangeAspect="1"/>
          </p:cNvPicPr>
          <p:nvPr/>
        </p:nvPicPr>
        <p:blipFill>
          <a:blip r:embed="rId4">
            <a:lum/>
            <a:alphaModFix amt="37000"/>
          </a:blip>
          <a:srcRect/>
          <a:stretch>
            <a:fillRect/>
          </a:stretch>
        </p:blipFill>
        <p:spPr>
          <a:xfrm flipH="1">
            <a:off x="-40315" y="5134883"/>
            <a:ext cx="1985165" cy="1663454"/>
          </a:xfrm>
          <a:prstGeom prst="rect">
            <a:avLst/>
          </a:prstGeom>
          <a:noFill/>
          <a:ln>
            <a:noFill/>
          </a:ln>
        </p:spPr>
      </p:pic>
      <p:sp>
        <p:nvSpPr>
          <p:cNvPr id="4" name="Rectangle 3"/>
          <p:cNvSpPr/>
          <p:nvPr/>
        </p:nvSpPr>
        <p:spPr>
          <a:xfrm>
            <a:off x="1976015" y="4803345"/>
            <a:ext cx="5007651" cy="461665"/>
          </a:xfrm>
          <a:prstGeom prst="rect">
            <a:avLst/>
          </a:prstGeom>
          <a:noFill/>
        </p:spPr>
        <p:txBody>
          <a:bodyPr wrap="none" lIns="91440" tIns="45720" rIns="91440" bIns="45720">
            <a:spAutoFit/>
          </a:bodyPr>
          <a:lstStyle/>
          <a:p>
            <a:pPr algn="ct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Nirav</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Subedi</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January 27</a:t>
            </a:r>
            <a:r>
              <a:rPr lang="en-US" sz="2400"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2014</a:t>
            </a:r>
          </a:p>
        </p:txBody>
      </p:sp>
      <p:pic>
        <p:nvPicPr>
          <p:cNvPr id="5" name="Picture 4" descr="IMG_460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6015" y="374900"/>
            <a:ext cx="5151549" cy="43452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57941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lum/>
            <a:alphaModFix amt="14000"/>
          </a:blip>
          <a:srcRect/>
          <a:stretch>
            <a:fillRect/>
          </a:stretch>
        </p:blipFill>
        <p:spPr>
          <a:xfrm>
            <a:off x="1365195" y="680310"/>
            <a:ext cx="5961057" cy="5751114"/>
          </a:xfrm>
          <a:prstGeom prst="ellipse">
            <a:avLst/>
          </a:prstGeom>
          <a:ln>
            <a:noFill/>
          </a:ln>
          <a:effectLst>
            <a:softEdge rad="112500"/>
          </a:effectLst>
        </p:spPr>
      </p:pic>
      <p:pic>
        <p:nvPicPr>
          <p:cNvPr id="10" name="Picture 9"/>
          <p:cNvPicPr>
            <a:picLocks noChangeAspect="1"/>
          </p:cNvPicPr>
          <p:nvPr/>
        </p:nvPicPr>
        <p:blipFill>
          <a:blip r:embed="rId4">
            <a:lum/>
            <a:alphaModFix amt="37000"/>
          </a:blip>
          <a:srcRect/>
          <a:stretch>
            <a:fillRect/>
          </a:stretch>
        </p:blipFill>
        <p:spPr>
          <a:xfrm>
            <a:off x="7086961" y="4956050"/>
            <a:ext cx="2057039" cy="1723680"/>
          </a:xfrm>
          <a:prstGeom prst="rect">
            <a:avLst/>
          </a:prstGeom>
          <a:noFill/>
          <a:ln>
            <a:noFill/>
          </a:ln>
        </p:spPr>
      </p:pic>
      <p:pic>
        <p:nvPicPr>
          <p:cNvPr id="11" name="Picture 10"/>
          <p:cNvPicPr>
            <a:picLocks noChangeAspect="1"/>
          </p:cNvPicPr>
          <p:nvPr/>
        </p:nvPicPr>
        <p:blipFill>
          <a:blip r:embed="rId4">
            <a:lum/>
            <a:alphaModFix amt="37000"/>
          </a:blip>
          <a:srcRect/>
          <a:stretch>
            <a:fillRect/>
          </a:stretch>
        </p:blipFill>
        <p:spPr>
          <a:xfrm flipH="1">
            <a:off x="-40315" y="5134883"/>
            <a:ext cx="1985165" cy="1663454"/>
          </a:xfrm>
          <a:prstGeom prst="rect">
            <a:avLst/>
          </a:prstGeom>
          <a:noFill/>
          <a:ln>
            <a:noFill/>
          </a:ln>
        </p:spPr>
      </p:pic>
      <p:sp>
        <p:nvSpPr>
          <p:cNvPr id="3" name="Rectangle 2"/>
          <p:cNvSpPr/>
          <p:nvPr/>
        </p:nvSpPr>
        <p:spPr>
          <a:xfrm>
            <a:off x="1670605" y="5261460"/>
            <a:ext cx="5455340" cy="461665"/>
          </a:xfrm>
          <a:prstGeom prst="rect">
            <a:avLst/>
          </a:prstGeom>
          <a:noFill/>
        </p:spPr>
        <p:txBody>
          <a:bodyPr wrap="none" lIns="91440" tIns="45720" rIns="91440" bIns="45720">
            <a:spAutoFit/>
          </a:bodyPr>
          <a:lstStyle/>
          <a:p>
            <a:pPr algn="ct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Prateek</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Timsina October 24</a:t>
            </a:r>
            <a:r>
              <a:rPr lang="en-US" sz="2400"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2014</a:t>
            </a:r>
          </a:p>
        </p:txBody>
      </p:sp>
      <p:sp>
        <p:nvSpPr>
          <p:cNvPr id="4" name="Title 3"/>
          <p:cNvSpPr>
            <a:spLocks noGrp="1"/>
          </p:cNvSpPr>
          <p:nvPr>
            <p:ph type="title"/>
          </p:nvPr>
        </p:nvSpPr>
        <p:spPr/>
        <p:txBody>
          <a:bodyPr/>
          <a:lstStyle/>
          <a:p>
            <a:endParaRPr lang="en-US"/>
          </a:p>
        </p:txBody>
      </p:sp>
      <p:pic>
        <p:nvPicPr>
          <p:cNvPr id="5" name="Picture 4" descr="10819108_813187678704036_1666444605_n-1.jpg"/>
          <p:cNvPicPr>
            <a:picLocks noChangeAspect="1"/>
          </p:cNvPicPr>
          <p:nvPr/>
        </p:nvPicPr>
        <p:blipFill rotWithShape="1">
          <a:blip r:embed="rId5">
            <a:extLst>
              <a:ext uri="{28A0092B-C50C-407E-A947-70E740481C1C}">
                <a14:useLocalDpi xmlns:a14="http://schemas.microsoft.com/office/drawing/2010/main" val="0"/>
              </a:ext>
            </a:extLst>
          </a:blip>
          <a:srcRect t="13226"/>
          <a:stretch/>
        </p:blipFill>
        <p:spPr>
          <a:xfrm>
            <a:off x="2128720" y="527605"/>
            <a:ext cx="4943475" cy="4698085"/>
          </a:xfrm>
          <a:prstGeom prst="rect">
            <a:avLst/>
          </a:prstGeom>
        </p:spPr>
      </p:pic>
    </p:spTree>
    <p:extLst>
      <p:ext uri="{BB962C8B-B14F-4D97-AF65-F5344CB8AC3E}">
        <p14:creationId xmlns:p14="http://schemas.microsoft.com/office/powerpoint/2010/main" val="2357941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3735</TotalTime>
  <Words>549</Words>
  <Application>Microsoft Macintosh PowerPoint</Application>
  <PresentationFormat>On-screen Show (4:3)</PresentationFormat>
  <Paragraphs>124</Paragraphs>
  <Slides>36</Slides>
  <Notes>9</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Breeze</vt:lpstr>
      <vt:lpstr>PowerPoint Presentation</vt:lpstr>
      <vt:lpstr>CBS Executive Board Members 2014</vt:lpstr>
      <vt:lpstr>CBS Executive Board</vt:lpstr>
      <vt:lpstr>CBS Annual Report January 2014-December 2014</vt:lpstr>
      <vt:lpstr>WELCOMING THE NEW COMERS</vt:lpstr>
      <vt:lpstr>NEW BORN BABIES OF THIS YEAR “Future of our Society”</vt:lpstr>
      <vt:lpstr>PowerPoint Presentation</vt:lpstr>
      <vt:lpstr>PowerPoint Presentation</vt:lpstr>
      <vt:lpstr>PowerPoint Presentation</vt:lpstr>
      <vt:lpstr>PowerPoint Presentation</vt:lpstr>
      <vt:lpstr>PowerPoint Presentation</vt:lpstr>
      <vt:lpstr>PowerPoint Presentation</vt:lpstr>
      <vt:lpstr>Meetings:</vt:lpstr>
      <vt:lpstr>Training and Workshop:</vt:lpstr>
      <vt:lpstr>Events:</vt:lpstr>
      <vt:lpstr>Events:</vt:lpstr>
      <vt:lpstr>Events:</vt:lpstr>
      <vt:lpstr>Events:</vt:lpstr>
      <vt:lpstr>Events:</vt:lpstr>
      <vt:lpstr>Events:</vt:lpstr>
      <vt:lpstr>PowerPoint Presentation</vt:lpstr>
      <vt:lpstr>Achievements: </vt:lpstr>
      <vt:lpstr>Achievements: </vt:lpstr>
      <vt:lpstr>Achievements: </vt:lpstr>
      <vt:lpstr>Achievements: </vt:lpstr>
      <vt:lpstr>Achievements: </vt:lpstr>
      <vt:lpstr>Achievements: </vt:lpstr>
      <vt:lpstr>PowerPoint Presentation</vt:lpstr>
      <vt:lpstr>Achievements:</vt:lpstr>
      <vt:lpstr>PowerPoint Presentation</vt:lpstr>
      <vt:lpstr>Achievements:</vt:lpstr>
      <vt:lpstr>Financial Report: 2014</vt:lpstr>
      <vt:lpstr>PowerPoint Presentation</vt:lpstr>
      <vt:lpstr>  हार्दिक श्रद्धाञ्जली  </vt:lpstr>
      <vt:lpstr> On Going and future Activities: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Hemlal Timsina</cp:lastModifiedBy>
  <cp:revision>177</cp:revision>
  <dcterms:created xsi:type="dcterms:W3CDTF">2013-08-21T19:17:07Z</dcterms:created>
  <dcterms:modified xsi:type="dcterms:W3CDTF">2014-12-30T17:09:18Z</dcterms:modified>
</cp:coreProperties>
</file>