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1" r:id="rId23"/>
    <p:sldId id="278" r:id="rId24"/>
    <p:sldId id="279" r:id="rId25"/>
    <p:sldId id="28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EBD0"/>
    <a:srgbClr val="04827F"/>
    <a:srgbClr val="2597FF"/>
    <a:srgbClr val="552579"/>
    <a:srgbClr val="FF9E1D"/>
    <a:srgbClr val="D68B1C"/>
    <a:srgbClr val="D0962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2064" y="-41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152705" cy="152705"/>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6260" y="4650640"/>
            <a:ext cx="8246070" cy="1221640"/>
          </a:xfrm>
          <a:effectLst/>
        </p:spPr>
        <p:txBody>
          <a:bodyPr>
            <a:normAutofit/>
          </a:bodyPr>
          <a:lstStyle>
            <a:lvl1pPr algn="r">
              <a:defRPr sz="3600">
                <a:solidFill>
                  <a:srgbClr val="0070C0"/>
                </a:solidFill>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96260" y="5872280"/>
            <a:ext cx="8246070" cy="610820"/>
          </a:xfrm>
        </p:spPr>
        <p:txBody>
          <a:bodyPr>
            <a:normAutofit/>
          </a:bodyPr>
          <a:lstStyle>
            <a:lvl1pPr marL="0" indent="0" algn="r">
              <a:buNone/>
              <a:defRPr sz="280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610820"/>
          </a:xfrm>
        </p:spPr>
        <p:txBody>
          <a:bodyPr>
            <a:normAutofit/>
          </a:bodyPr>
          <a:lstStyle>
            <a:lvl1pPr algn="r">
              <a:defRPr sz="360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1901950"/>
            <a:ext cx="8229600" cy="4581149"/>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8719" y="527605"/>
            <a:ext cx="6566314" cy="763525"/>
          </a:xfrm>
        </p:spPr>
        <p:txBody>
          <a:bodyPr>
            <a:normAutofit/>
          </a:bodyPr>
          <a:lstStyle>
            <a:lvl1pPr algn="l">
              <a:defRPr sz="3600">
                <a:solidFill>
                  <a:srgbClr val="0070C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128720" y="1443835"/>
            <a:ext cx="6566314" cy="4275740"/>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532180"/>
          </a:xfrm>
        </p:spPr>
        <p:txBody>
          <a:bodyPr>
            <a:normAutofit/>
          </a:bodyPr>
          <a:lstStyle>
            <a:lvl1pPr algn="r">
              <a:defRPr sz="3600">
                <a:solidFill>
                  <a:srgbClr val="0070C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5" y="1882907"/>
            <a:ext cx="4040188"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512770"/>
            <a:ext cx="4040188"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790" y="1882907"/>
            <a:ext cx="4041775" cy="639762"/>
          </a:xfrm>
        </p:spPr>
        <p:txBody>
          <a:bodyPr anchor="b"/>
          <a:lstStyle>
            <a:lvl1pPr marL="0" indent="0">
              <a:buNone/>
              <a:defRPr sz="24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790" y="2512770"/>
            <a:ext cx="404177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12/28/2013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g"/><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image" Target="../media/image37.jpg"/><Relationship Id="rId8" Type="http://schemas.openxmlformats.org/officeDocument/2006/relationships/image" Target="../media/image38.jp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g"/><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5" Type="http://schemas.openxmlformats.org/officeDocument/2006/relationships/image" Target="../media/image41.jpe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gif"/><Relationship Id="rId1" Type="http://schemas.openxmlformats.org/officeDocument/2006/relationships/slideLayout" Target="../slideLayouts/slideLayout6.xml"/><Relationship Id="rId2"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5.gif"/><Relationship Id="rId5" Type="http://schemas.openxmlformats.org/officeDocument/2006/relationships/image" Target="../media/image4.gif"/><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1.png"/><Relationship Id="rId6"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3.gif"/><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4.gif"/><Relationship Id="rId13" Type="http://schemas.openxmlformats.org/officeDocument/2006/relationships/image" Target="../media/image17.jpg"/><Relationship Id="rId14" Type="http://schemas.openxmlformats.org/officeDocument/2006/relationships/image" Target="../media/image18.jpg"/><Relationship Id="rId15" Type="http://schemas.openxmlformats.org/officeDocument/2006/relationships/image" Target="../media/image19.jpg"/><Relationship Id="rId16" Type="http://schemas.openxmlformats.org/officeDocument/2006/relationships/image" Target="../media/image20.jpg"/><Relationship Id="rId17" Type="http://schemas.openxmlformats.org/officeDocument/2006/relationships/image" Target="../media/image21.jpg"/><Relationship Id="rId18"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3.jpg"/><Relationship Id="rId3" Type="http://schemas.openxmlformats.org/officeDocument/2006/relationships/image" Target="../media/image8.gif"/><Relationship Id="rId4" Type="http://schemas.openxmlformats.org/officeDocument/2006/relationships/image" Target="../media/image9.gif"/><Relationship Id="rId5" Type="http://schemas.openxmlformats.org/officeDocument/2006/relationships/image" Target="../media/image10.jpeg"/><Relationship Id="rId6" Type="http://schemas.openxmlformats.org/officeDocument/2006/relationships/image" Target="../media/image11.jp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 Id="rId3"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 Id="rId3"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 Id="rId3"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 Id="rId3"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Canadian Bhutanese Society</a:t>
            </a:r>
            <a:endParaRPr lang="en-US" dirty="0"/>
          </a:p>
        </p:txBody>
      </p:sp>
      <p:sp>
        <p:nvSpPr>
          <p:cNvPr id="3" name="Subtitle 2"/>
          <p:cNvSpPr>
            <a:spLocks noGrp="1"/>
          </p:cNvSpPr>
          <p:nvPr>
            <p:ph type="subTitle" idx="1"/>
          </p:nvPr>
        </p:nvSpPr>
        <p:spPr/>
        <p:txBody>
          <a:bodyPr>
            <a:normAutofit/>
          </a:bodyPr>
          <a:lstStyle/>
          <a:p>
            <a:r>
              <a:rPr lang="en-US" dirty="0" smtClean="0"/>
              <a:t>Annual Report 2013</a:t>
            </a:r>
            <a:endParaRPr lang="en-US" dirty="0"/>
          </a:p>
        </p:txBody>
      </p:sp>
      <p:pic>
        <p:nvPicPr>
          <p:cNvPr id="4" name="Picture 2"/>
          <p:cNvPicPr>
            <a:picLocks noChangeAspect="1"/>
          </p:cNvPicPr>
          <p:nvPr/>
        </p:nvPicPr>
        <p:blipFill>
          <a:blip r:embed="rId3">
            <a:lum/>
            <a:alphaModFix/>
          </a:blip>
          <a:srcRect/>
          <a:stretch>
            <a:fillRect/>
          </a:stretch>
        </p:blipFill>
        <p:spPr>
          <a:xfrm>
            <a:off x="2882256" y="2970885"/>
            <a:ext cx="1444998" cy="1394106"/>
          </a:xfrm>
          <a:prstGeom prst="ellipse">
            <a:avLst/>
          </a:prstGeom>
          <a:ln>
            <a:noFill/>
          </a:ln>
          <a:effectLst>
            <a:softEdge rad="112500"/>
          </a:effectLst>
        </p:spPr>
      </p:pic>
      <p:sp>
        <p:nvSpPr>
          <p:cNvPr id="7" name="Rectangle 6"/>
          <p:cNvSpPr/>
          <p:nvPr/>
        </p:nvSpPr>
        <p:spPr>
          <a:xfrm>
            <a:off x="2370630" y="1216559"/>
            <a:ext cx="5344675" cy="1754326"/>
          </a:xfrm>
          <a:prstGeom prst="rect">
            <a:avLst/>
          </a:prstGeom>
          <a:ln>
            <a:solidFill>
              <a:schemeClr val="bg1"/>
            </a:solidFill>
          </a:ln>
          <a:effectLst>
            <a:glow rad="228600">
              <a:schemeClr val="accent5">
                <a:satMod val="175000"/>
                <a:alpha val="40000"/>
              </a:schemeClr>
            </a:glow>
            <a:softEdge rad="889000"/>
          </a:effectLst>
        </p:spPr>
        <p:txBody>
          <a:bodyPr wrap="square">
            <a:spAutoFit/>
          </a:bodyPr>
          <a:lstStyle/>
          <a:p>
            <a:pPr lvl="0" algn="ctr"/>
            <a:r>
              <a:rPr lang="en-US" sz="5400" dirty="0" smtClean="0">
                <a:ln w="18415" cmpd="sng">
                  <a:noFill/>
                  <a:prstDash val="solid"/>
                </a:ln>
                <a:solidFill>
                  <a:schemeClr val="bg1"/>
                </a:solidFill>
                <a:effectLst>
                  <a:glow rad="139700">
                    <a:schemeClr val="accent5">
                      <a:satMod val="175000"/>
                      <a:alpha val="40000"/>
                    </a:schemeClr>
                  </a:glow>
                  <a:outerShdw blurRad="63500" dir="3600000" algn="tl" rotWithShape="0">
                    <a:srgbClr val="000000">
                      <a:alpha val="70000"/>
                    </a:srgbClr>
                  </a:outerShdw>
                </a:effectLst>
                <a:latin typeface="Copperplate Gothic Bold" pitchFamily="34" charset="0"/>
              </a:rPr>
              <a:t>Happy New Year </a:t>
            </a:r>
            <a:endParaRPr lang="en-US" sz="5400" dirty="0">
              <a:ln w="18415" cmpd="sng">
                <a:noFill/>
                <a:prstDash val="solid"/>
              </a:ln>
              <a:solidFill>
                <a:schemeClr val="bg1"/>
              </a:solidFill>
              <a:effectLst>
                <a:glow rad="139700">
                  <a:schemeClr val="accent5">
                    <a:satMod val="175000"/>
                    <a:alpha val="40000"/>
                  </a:schemeClr>
                </a:glow>
                <a:outerShdw blurRad="63500" dir="3600000" algn="tl" rotWithShape="0">
                  <a:srgbClr val="000000">
                    <a:alpha val="70000"/>
                  </a:srgbClr>
                </a:outerShdw>
              </a:effectLst>
              <a:latin typeface="Copperplate Gothic Bold" pitchFamily="34" charset="0"/>
            </a:endParaRPr>
          </a:p>
        </p:txBody>
      </p:sp>
    </p:spTree>
    <p:extLst>
      <p:ext uri="{BB962C8B-B14F-4D97-AF65-F5344CB8AC3E}">
        <p14:creationId xmlns:p14="http://schemas.microsoft.com/office/powerpoint/2010/main" val="3639203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a:t>
            </a:r>
            <a:endParaRPr lang="en-US" dirty="0"/>
          </a:p>
        </p:txBody>
      </p:sp>
      <p:sp>
        <p:nvSpPr>
          <p:cNvPr id="4" name="Content Placeholder 3"/>
          <p:cNvSpPr>
            <a:spLocks noGrp="1"/>
          </p:cNvSpPr>
          <p:nvPr>
            <p:ph sz="half" idx="2"/>
          </p:nvPr>
        </p:nvSpPr>
        <p:spPr>
          <a:xfrm>
            <a:off x="448965" y="5261460"/>
            <a:ext cx="7940660" cy="744483"/>
          </a:xfrm>
        </p:spPr>
        <p:txBody>
          <a:bodyPr>
            <a:normAutofit fontScale="92500" lnSpcReduction="10000"/>
          </a:bodyPr>
          <a:lstStyle/>
          <a:p>
            <a:pPr marL="0" indent="0">
              <a:buNone/>
            </a:pPr>
            <a:r>
              <a:rPr lang="en-US" u="sng" dirty="0"/>
              <a:t>August 10</a:t>
            </a:r>
            <a:r>
              <a:rPr lang="en-US" u="sng" baseline="30000" dirty="0"/>
              <a:t>th</a:t>
            </a:r>
            <a:r>
              <a:rPr lang="en-US" u="sng" dirty="0"/>
              <a:t> : </a:t>
            </a:r>
            <a:r>
              <a:rPr lang="en-US" i="1" dirty="0">
                <a:solidFill>
                  <a:srgbClr val="00B0F0"/>
                </a:solidFill>
              </a:rPr>
              <a:t>CBS </a:t>
            </a:r>
            <a:r>
              <a:rPr lang="en-US" i="1" dirty="0" smtClean="0">
                <a:solidFill>
                  <a:srgbClr val="00B0F0"/>
                </a:solidFill>
              </a:rPr>
              <a:t>hosted a Nepali </a:t>
            </a:r>
            <a:r>
              <a:rPr lang="en-US" i="1" dirty="0">
                <a:solidFill>
                  <a:srgbClr val="00B0F0"/>
                </a:solidFill>
              </a:rPr>
              <a:t>Cultural Concert ‘ </a:t>
            </a:r>
            <a:r>
              <a:rPr lang="en-US" i="1" dirty="0" err="1">
                <a:solidFill>
                  <a:srgbClr val="00B0F0"/>
                </a:solidFill>
              </a:rPr>
              <a:t>Raju</a:t>
            </a:r>
            <a:r>
              <a:rPr lang="en-US" i="1" dirty="0">
                <a:solidFill>
                  <a:srgbClr val="00B0F0"/>
                </a:solidFill>
              </a:rPr>
              <a:t> Lama Night</a:t>
            </a:r>
            <a:r>
              <a:rPr lang="en-US" i="1" dirty="0" smtClean="0">
                <a:solidFill>
                  <a:srgbClr val="00B0F0"/>
                </a:solidFill>
              </a:rPr>
              <a:t>’, which was a very successful event.</a:t>
            </a:r>
            <a:endParaRPr lang="en-US" i="1" dirty="0">
              <a:solidFill>
                <a:srgbClr val="00B0F0"/>
              </a:solidFill>
            </a:endParaRPr>
          </a:p>
          <a:p>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310" y="1556493"/>
            <a:ext cx="1068935" cy="8035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descr="youyou.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3200"/>
            <a:ext cx="6709870" cy="4752850"/>
          </a:xfrm>
          <a:prstGeom prst="rect">
            <a:avLst/>
          </a:prstGeom>
        </p:spPr>
      </p:pic>
    </p:spTree>
    <p:extLst>
      <p:ext uri="{BB962C8B-B14F-4D97-AF65-F5344CB8AC3E}">
        <p14:creationId xmlns:p14="http://schemas.microsoft.com/office/powerpoint/2010/main" val="1225054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a:t>
            </a:r>
            <a:endParaRPr lang="en-US" dirty="0"/>
          </a:p>
        </p:txBody>
      </p:sp>
      <p:sp>
        <p:nvSpPr>
          <p:cNvPr id="4" name="Content Placeholder 3"/>
          <p:cNvSpPr>
            <a:spLocks noGrp="1"/>
          </p:cNvSpPr>
          <p:nvPr>
            <p:ph sz="half" idx="2"/>
          </p:nvPr>
        </p:nvSpPr>
        <p:spPr>
          <a:xfrm>
            <a:off x="143555" y="5414165"/>
            <a:ext cx="8704185" cy="1068935"/>
          </a:xfrm>
        </p:spPr>
        <p:txBody>
          <a:bodyPr/>
          <a:lstStyle/>
          <a:p>
            <a:pPr marL="0" indent="0">
              <a:buNone/>
            </a:pPr>
            <a:r>
              <a:rPr lang="en-US" u="sng" dirty="0"/>
              <a:t>August 30</a:t>
            </a:r>
            <a:r>
              <a:rPr lang="en-US" u="sng" baseline="30000" dirty="0"/>
              <a:t>th</a:t>
            </a:r>
            <a:r>
              <a:rPr lang="en-US" u="sng" dirty="0"/>
              <a:t> : </a:t>
            </a:r>
            <a:r>
              <a:rPr lang="en-US" i="1" dirty="0">
                <a:solidFill>
                  <a:srgbClr val="00B0F0"/>
                </a:solidFill>
              </a:rPr>
              <a:t>CBS hosted </a:t>
            </a:r>
            <a:r>
              <a:rPr lang="en-US" i="1" dirty="0" smtClean="0">
                <a:solidFill>
                  <a:srgbClr val="00B0F0"/>
                </a:solidFill>
              </a:rPr>
              <a:t>culture night event in partnership with SAEA </a:t>
            </a:r>
            <a:r>
              <a:rPr lang="en-US" i="1" dirty="0">
                <a:solidFill>
                  <a:srgbClr val="00B0F0"/>
                </a:solidFill>
              </a:rPr>
              <a:t>‘The </a:t>
            </a:r>
            <a:r>
              <a:rPr lang="en-US" i="1" dirty="0" smtClean="0">
                <a:solidFill>
                  <a:srgbClr val="00B0F0"/>
                </a:solidFill>
              </a:rPr>
              <a:t>Taste </a:t>
            </a:r>
            <a:r>
              <a:rPr lang="en-US" i="1" dirty="0">
                <a:solidFill>
                  <a:srgbClr val="00B0F0"/>
                </a:solidFill>
              </a:rPr>
              <a:t>of Bhutan’.</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30" y="1125404"/>
            <a:ext cx="3168657" cy="4224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spTree>
    <p:extLst>
      <p:ext uri="{BB962C8B-B14F-4D97-AF65-F5344CB8AC3E}">
        <p14:creationId xmlns:p14="http://schemas.microsoft.com/office/powerpoint/2010/main" val="11361448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a:t>
            </a:r>
            <a:endParaRPr lang="en-US" dirty="0"/>
          </a:p>
        </p:txBody>
      </p:sp>
      <p:sp>
        <p:nvSpPr>
          <p:cNvPr id="4" name="Content Placeholder 3"/>
          <p:cNvSpPr>
            <a:spLocks noGrp="1"/>
          </p:cNvSpPr>
          <p:nvPr>
            <p:ph sz="half" idx="2"/>
          </p:nvPr>
        </p:nvSpPr>
        <p:spPr>
          <a:xfrm>
            <a:off x="754375" y="5566870"/>
            <a:ext cx="7940660" cy="1049893"/>
          </a:xfrm>
        </p:spPr>
        <p:txBody>
          <a:bodyPr/>
          <a:lstStyle/>
          <a:p>
            <a:pPr marL="0" indent="0">
              <a:buNone/>
            </a:pPr>
            <a:r>
              <a:rPr lang="en-US" u="sng" dirty="0"/>
              <a:t>September 22</a:t>
            </a:r>
            <a:r>
              <a:rPr lang="en-US" u="sng" baseline="30000" dirty="0"/>
              <a:t>nd</a:t>
            </a:r>
            <a:r>
              <a:rPr lang="en-US" u="sng" dirty="0"/>
              <a:t> : </a:t>
            </a:r>
            <a:r>
              <a:rPr lang="en-US" i="1" dirty="0">
                <a:solidFill>
                  <a:srgbClr val="00B0F0"/>
                </a:solidFill>
              </a:rPr>
              <a:t>CBS </a:t>
            </a:r>
            <a:r>
              <a:rPr lang="en-US" i="1" dirty="0" smtClean="0">
                <a:solidFill>
                  <a:srgbClr val="00B0F0"/>
                </a:solidFill>
              </a:rPr>
              <a:t>participated </a:t>
            </a:r>
            <a:r>
              <a:rPr lang="en-US" i="1" dirty="0">
                <a:solidFill>
                  <a:srgbClr val="00B0F0"/>
                </a:solidFill>
              </a:rPr>
              <a:t>in ‘Word on the Street’ event organized by </a:t>
            </a:r>
            <a:r>
              <a:rPr lang="en-US" i="1" dirty="0" smtClean="0">
                <a:solidFill>
                  <a:srgbClr val="00B0F0"/>
                </a:solidFill>
              </a:rPr>
              <a:t> </a:t>
            </a:r>
            <a:r>
              <a:rPr lang="en-US" i="1" dirty="0" err="1" smtClean="0">
                <a:solidFill>
                  <a:srgbClr val="00B0F0"/>
                </a:solidFill>
              </a:rPr>
              <a:t>Lethbridge</a:t>
            </a:r>
            <a:r>
              <a:rPr lang="en-US" i="1" dirty="0" smtClean="0">
                <a:solidFill>
                  <a:srgbClr val="00B0F0"/>
                </a:solidFill>
              </a:rPr>
              <a:t> Public </a:t>
            </a:r>
            <a:r>
              <a:rPr lang="en-US" i="1" dirty="0">
                <a:solidFill>
                  <a:srgbClr val="00B0F0"/>
                </a:solidFill>
              </a:rPr>
              <a:t>library.</a:t>
            </a:r>
          </a:p>
          <a:p>
            <a:endParaRPr lang="en-US"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9088" y="1291130"/>
            <a:ext cx="5497380" cy="36421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spTree>
    <p:extLst>
      <p:ext uri="{BB962C8B-B14F-4D97-AF65-F5344CB8AC3E}">
        <p14:creationId xmlns:p14="http://schemas.microsoft.com/office/powerpoint/2010/main" val="33587884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a:t>
            </a:r>
            <a:endParaRPr lang="en-US" dirty="0"/>
          </a:p>
        </p:txBody>
      </p:sp>
      <p:sp>
        <p:nvSpPr>
          <p:cNvPr id="4" name="Content Placeholder 3"/>
          <p:cNvSpPr>
            <a:spLocks noGrp="1"/>
          </p:cNvSpPr>
          <p:nvPr>
            <p:ph sz="half" idx="2"/>
          </p:nvPr>
        </p:nvSpPr>
        <p:spPr>
          <a:xfrm>
            <a:off x="448965" y="5566870"/>
            <a:ext cx="8246070" cy="1049893"/>
          </a:xfrm>
        </p:spPr>
        <p:txBody>
          <a:bodyPr>
            <a:normAutofit fontScale="92500"/>
          </a:bodyPr>
          <a:lstStyle/>
          <a:p>
            <a:pPr marL="0" indent="0">
              <a:buNone/>
            </a:pPr>
            <a:r>
              <a:rPr lang="en-US" u="sng" dirty="0"/>
              <a:t>October 19</a:t>
            </a:r>
            <a:r>
              <a:rPr lang="en-US" u="sng" baseline="30000" dirty="0"/>
              <a:t>th</a:t>
            </a:r>
            <a:r>
              <a:rPr lang="en-US" u="sng" dirty="0"/>
              <a:t> : </a:t>
            </a:r>
            <a:r>
              <a:rPr lang="en-US" i="1" dirty="0">
                <a:solidFill>
                  <a:srgbClr val="00B0F0"/>
                </a:solidFill>
              </a:rPr>
              <a:t>CBS celebrate ‘Happy </a:t>
            </a:r>
            <a:r>
              <a:rPr lang="en-US" i="1" dirty="0" err="1" smtClean="0">
                <a:solidFill>
                  <a:srgbClr val="00B0F0"/>
                </a:solidFill>
              </a:rPr>
              <a:t>Dashain</a:t>
            </a:r>
            <a:r>
              <a:rPr lang="en-US" i="1" dirty="0">
                <a:solidFill>
                  <a:srgbClr val="00B0F0"/>
                </a:solidFill>
              </a:rPr>
              <a:t>’ where </a:t>
            </a:r>
            <a:r>
              <a:rPr lang="en-US" i="1" dirty="0" smtClean="0">
                <a:solidFill>
                  <a:srgbClr val="00B0F0"/>
                </a:solidFill>
              </a:rPr>
              <a:t>we  acknowledged </a:t>
            </a:r>
            <a:r>
              <a:rPr lang="en-US" i="1" dirty="0">
                <a:solidFill>
                  <a:srgbClr val="00B0F0"/>
                </a:solidFill>
              </a:rPr>
              <a:t>the volunteers </a:t>
            </a:r>
            <a:r>
              <a:rPr lang="en-US" i="1" dirty="0" smtClean="0">
                <a:solidFill>
                  <a:srgbClr val="00B0F0"/>
                </a:solidFill>
              </a:rPr>
              <a:t>with ‘Certificate </a:t>
            </a:r>
            <a:r>
              <a:rPr lang="en-US" i="1" dirty="0">
                <a:solidFill>
                  <a:srgbClr val="00B0F0"/>
                </a:solidFill>
              </a:rPr>
              <a:t>of </a:t>
            </a:r>
            <a:r>
              <a:rPr lang="en-US" i="1" dirty="0" smtClean="0">
                <a:solidFill>
                  <a:srgbClr val="00B0F0"/>
                </a:solidFill>
              </a:rPr>
              <a:t>Appreciation’ and gifts. </a:t>
            </a:r>
            <a:endParaRPr lang="en-US" u="sng" dirty="0"/>
          </a:p>
          <a:p>
            <a:endParaRPr lang="en-US"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670605" y="1698343"/>
            <a:ext cx="5497380" cy="3664919"/>
          </a:xfrm>
          <a:prstGeom prst="rect">
            <a:avLst/>
          </a:prstGeom>
          <a:ln>
            <a:noFill/>
          </a:ln>
          <a:effectLst>
            <a:softEdge rad="112500"/>
          </a:effectLst>
        </p:spPr>
      </p:pic>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spTree>
    <p:extLst>
      <p:ext uri="{BB962C8B-B14F-4D97-AF65-F5344CB8AC3E}">
        <p14:creationId xmlns:p14="http://schemas.microsoft.com/office/powerpoint/2010/main" val="28834005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a:t>
            </a:r>
            <a:endParaRPr lang="en-US" dirty="0"/>
          </a:p>
        </p:txBody>
      </p:sp>
      <p:sp>
        <p:nvSpPr>
          <p:cNvPr id="4" name="Content Placeholder 3"/>
          <p:cNvSpPr>
            <a:spLocks noGrp="1"/>
          </p:cNvSpPr>
          <p:nvPr>
            <p:ph sz="half" idx="2"/>
          </p:nvPr>
        </p:nvSpPr>
        <p:spPr>
          <a:xfrm>
            <a:off x="296260" y="5108755"/>
            <a:ext cx="8093365" cy="1374345"/>
          </a:xfrm>
        </p:spPr>
        <p:txBody>
          <a:bodyPr>
            <a:normAutofit fontScale="92500" lnSpcReduction="10000"/>
          </a:bodyPr>
          <a:lstStyle/>
          <a:p>
            <a:endParaRPr lang="en-US" u="sng" dirty="0" smtClean="0"/>
          </a:p>
          <a:p>
            <a:r>
              <a:rPr lang="en-US" u="sng" dirty="0" smtClean="0"/>
              <a:t>November </a:t>
            </a:r>
            <a:r>
              <a:rPr lang="en-US" u="sng" dirty="0"/>
              <a:t>28</a:t>
            </a:r>
            <a:r>
              <a:rPr lang="en-US" u="sng" baseline="30000" dirty="0"/>
              <a:t>th</a:t>
            </a:r>
            <a:r>
              <a:rPr lang="en-US" u="sng" dirty="0"/>
              <a:t> : </a:t>
            </a:r>
            <a:r>
              <a:rPr lang="en-US" i="1" dirty="0">
                <a:solidFill>
                  <a:srgbClr val="00B0F0"/>
                </a:solidFill>
              </a:rPr>
              <a:t>CBS </a:t>
            </a:r>
            <a:r>
              <a:rPr lang="en-US" i="1" dirty="0" smtClean="0">
                <a:solidFill>
                  <a:srgbClr val="00B0F0"/>
                </a:solidFill>
              </a:rPr>
              <a:t>participated </a:t>
            </a:r>
            <a:r>
              <a:rPr lang="en-US" i="1" dirty="0">
                <a:solidFill>
                  <a:srgbClr val="00B0F0"/>
                </a:solidFill>
              </a:rPr>
              <a:t>in </a:t>
            </a:r>
            <a:r>
              <a:rPr lang="en-US" i="1" dirty="0" smtClean="0">
                <a:solidFill>
                  <a:srgbClr val="00B0F0"/>
                </a:solidFill>
              </a:rPr>
              <a:t>‘</a:t>
            </a:r>
            <a:r>
              <a:rPr lang="en-US" i="1" dirty="0" err="1" smtClean="0">
                <a:solidFill>
                  <a:srgbClr val="00B0F0"/>
                </a:solidFill>
              </a:rPr>
              <a:t>Lethbridge</a:t>
            </a:r>
            <a:r>
              <a:rPr lang="en-US" i="1" dirty="0" smtClean="0">
                <a:solidFill>
                  <a:srgbClr val="00B0F0"/>
                </a:solidFill>
              </a:rPr>
              <a:t> Global Night’ </a:t>
            </a:r>
            <a:r>
              <a:rPr lang="en-US" i="1" dirty="0">
                <a:solidFill>
                  <a:srgbClr val="00B0F0"/>
                </a:solidFill>
              </a:rPr>
              <a:t>event organized by </a:t>
            </a:r>
            <a:r>
              <a:rPr lang="en-US" i="1" dirty="0" err="1">
                <a:solidFill>
                  <a:srgbClr val="00B0F0"/>
                </a:solidFill>
              </a:rPr>
              <a:t>Lethbridge</a:t>
            </a:r>
            <a:r>
              <a:rPr lang="en-US" i="1" dirty="0">
                <a:solidFill>
                  <a:srgbClr val="00B0F0"/>
                </a:solidFill>
              </a:rPr>
              <a:t> College and University of </a:t>
            </a:r>
            <a:r>
              <a:rPr lang="en-US" i="1" dirty="0" err="1">
                <a:solidFill>
                  <a:srgbClr val="00B0F0"/>
                </a:solidFill>
              </a:rPr>
              <a:t>Lethbrodge</a:t>
            </a:r>
            <a:r>
              <a:rPr lang="en-US" i="1" dirty="0">
                <a:solidFill>
                  <a:srgbClr val="00B0F0"/>
                </a:solidFill>
              </a:rPr>
              <a:t> in City Hall. </a:t>
            </a:r>
          </a:p>
          <a:p>
            <a:endParaRPr lang="en-US" dirty="0"/>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1059785" y="1749245"/>
            <a:ext cx="6413610" cy="3550391"/>
          </a:xfrm>
          <a:prstGeom prst="rect">
            <a:avLst/>
          </a:prstGeom>
          <a:ln>
            <a:noFill/>
          </a:ln>
          <a:effectLst>
            <a:softEdge rad="112500"/>
          </a:effectLst>
        </p:spPr>
      </p:pic>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spTree>
    <p:extLst>
      <p:ext uri="{BB962C8B-B14F-4D97-AF65-F5344CB8AC3E}">
        <p14:creationId xmlns:p14="http://schemas.microsoft.com/office/powerpoint/2010/main" val="16089239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843361"/>
            <a:ext cx="8229600" cy="532180"/>
          </a:xfrm>
        </p:spPr>
        <p:txBody>
          <a:bodyPr>
            <a:normAutofit fontScale="90000"/>
          </a:bodyPr>
          <a:lstStyle/>
          <a:p>
            <a:r>
              <a:rPr lang="en-US" dirty="0" smtClean="0"/>
              <a:t>Events:</a:t>
            </a:r>
            <a:endParaRPr lang="en-US" dirty="0"/>
          </a:p>
        </p:txBody>
      </p:sp>
      <p:sp>
        <p:nvSpPr>
          <p:cNvPr id="4" name="Content Placeholder 3"/>
          <p:cNvSpPr>
            <a:spLocks noGrp="1"/>
          </p:cNvSpPr>
          <p:nvPr>
            <p:ph sz="half" idx="2"/>
          </p:nvPr>
        </p:nvSpPr>
        <p:spPr>
          <a:xfrm>
            <a:off x="448965" y="5414165"/>
            <a:ext cx="8246070" cy="1068935"/>
          </a:xfrm>
        </p:spPr>
        <p:txBody>
          <a:bodyPr>
            <a:normAutofit fontScale="92500" lnSpcReduction="10000"/>
          </a:bodyPr>
          <a:lstStyle/>
          <a:p>
            <a:pPr marL="0" indent="0">
              <a:buNone/>
            </a:pPr>
            <a:r>
              <a:rPr lang="en-US" u="sng" dirty="0"/>
              <a:t>December 12</a:t>
            </a:r>
            <a:r>
              <a:rPr lang="en-US" u="sng" baseline="30000" dirty="0"/>
              <a:t>th</a:t>
            </a:r>
            <a:r>
              <a:rPr lang="en-US" u="sng" dirty="0"/>
              <a:t> : </a:t>
            </a:r>
            <a:r>
              <a:rPr lang="en-US" i="1" dirty="0">
                <a:solidFill>
                  <a:srgbClr val="00B0F0"/>
                </a:solidFill>
              </a:rPr>
              <a:t>CBS </a:t>
            </a:r>
            <a:r>
              <a:rPr lang="en-US" i="1" dirty="0" smtClean="0">
                <a:solidFill>
                  <a:srgbClr val="00B0F0"/>
                </a:solidFill>
              </a:rPr>
              <a:t>participates </a:t>
            </a:r>
            <a:r>
              <a:rPr lang="en-US" i="1" dirty="0">
                <a:solidFill>
                  <a:srgbClr val="00B0F0"/>
                </a:solidFill>
              </a:rPr>
              <a:t>in ‘Christmas Party’ event organized </a:t>
            </a:r>
            <a:r>
              <a:rPr lang="en-US" i="1" dirty="0" smtClean="0">
                <a:solidFill>
                  <a:srgbClr val="00B0F0"/>
                </a:solidFill>
              </a:rPr>
              <a:t>by </a:t>
            </a:r>
            <a:r>
              <a:rPr lang="en-US" i="1" dirty="0" err="1" smtClean="0">
                <a:solidFill>
                  <a:srgbClr val="00B0F0"/>
                </a:solidFill>
              </a:rPr>
              <a:t>Leathbridge</a:t>
            </a:r>
            <a:r>
              <a:rPr lang="en-US" i="1" dirty="0" smtClean="0">
                <a:solidFill>
                  <a:srgbClr val="00B0F0"/>
                </a:solidFill>
              </a:rPr>
              <a:t> </a:t>
            </a:r>
            <a:r>
              <a:rPr lang="en-US" i="1" dirty="0">
                <a:solidFill>
                  <a:srgbClr val="00B0F0"/>
                </a:solidFill>
              </a:rPr>
              <a:t>Public Library at </a:t>
            </a:r>
            <a:r>
              <a:rPr lang="en-US" i="1" dirty="0" err="1">
                <a:solidFill>
                  <a:srgbClr val="00B0F0"/>
                </a:solidFill>
              </a:rPr>
              <a:t>Lethbridge</a:t>
            </a:r>
            <a:r>
              <a:rPr lang="en-US" i="1" dirty="0">
                <a:solidFill>
                  <a:srgbClr val="00B0F0"/>
                </a:solidFill>
              </a:rPr>
              <a:t> </a:t>
            </a:r>
            <a:r>
              <a:rPr lang="en-US" i="1" dirty="0" smtClean="0">
                <a:solidFill>
                  <a:srgbClr val="00B0F0"/>
                </a:solidFill>
              </a:rPr>
              <a:t>Senior Citizens Organization.</a:t>
            </a:r>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12" y="1546322"/>
            <a:ext cx="2805566" cy="1872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4501" y="1556728"/>
            <a:ext cx="2808411" cy="18722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1472" y="1556728"/>
            <a:ext cx="2777195" cy="18514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450" y="3276295"/>
            <a:ext cx="2805566" cy="1870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4196" y="3276295"/>
            <a:ext cx="2808410" cy="1872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4177" y="3321058"/>
            <a:ext cx="2775531" cy="18503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249494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Achievements: </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76016" y="1922698"/>
            <a:ext cx="4581150" cy="3435862"/>
          </a:xfrm>
          <a:prstGeom prst="rect">
            <a:avLst/>
          </a:prstGeom>
          <a:ln w="88900" cap="sq" cmpd="thickThin">
            <a:solidFill>
              <a:srgbClr val="000000"/>
            </a:solidFill>
            <a:prstDash val="solid"/>
            <a:miter lim="800000"/>
          </a:ln>
          <a:effectLst>
            <a:innerShdw blurRad="76200">
              <a:srgbClr val="000000"/>
            </a:innerShdw>
          </a:effectLst>
        </p:spPr>
      </p:pic>
      <p:sp>
        <p:nvSpPr>
          <p:cNvPr id="6" name="Content Placeholder 5"/>
          <p:cNvSpPr>
            <a:spLocks noGrp="1"/>
          </p:cNvSpPr>
          <p:nvPr>
            <p:ph sz="quarter" idx="4"/>
          </p:nvPr>
        </p:nvSpPr>
        <p:spPr>
          <a:xfrm>
            <a:off x="1212490" y="5566870"/>
            <a:ext cx="7466075" cy="897187"/>
          </a:xfrm>
        </p:spPr>
        <p:txBody>
          <a:bodyPr>
            <a:normAutofit fontScale="92500"/>
          </a:bodyPr>
          <a:lstStyle/>
          <a:p>
            <a:pPr marL="0" indent="0">
              <a:buNone/>
            </a:pPr>
            <a:r>
              <a:rPr lang="en-US" dirty="0" smtClean="0">
                <a:solidFill>
                  <a:srgbClr val="00B0F0"/>
                </a:solidFill>
              </a:rPr>
              <a:t>Senior’s </a:t>
            </a:r>
            <a:r>
              <a:rPr lang="en-US" dirty="0">
                <a:solidFill>
                  <a:srgbClr val="00B0F0"/>
                </a:solidFill>
              </a:rPr>
              <a:t>Program is in progress- Courtesy of </a:t>
            </a:r>
            <a:r>
              <a:rPr lang="en-US" dirty="0" err="1">
                <a:solidFill>
                  <a:srgbClr val="00B0F0"/>
                </a:solidFill>
              </a:rPr>
              <a:t>Lethbridge</a:t>
            </a:r>
            <a:r>
              <a:rPr lang="en-US" dirty="0">
                <a:solidFill>
                  <a:srgbClr val="00B0F0"/>
                </a:solidFill>
              </a:rPr>
              <a:t> Family Services  Immigrant Services, City Hall and the Seniors </a:t>
            </a:r>
            <a:r>
              <a:rPr lang="en-US" dirty="0" err="1" smtClean="0">
                <a:solidFill>
                  <a:srgbClr val="00B0F0"/>
                </a:solidFill>
              </a:rPr>
              <a:t>Centres</a:t>
            </a:r>
            <a:r>
              <a:rPr lang="en-US" dirty="0" smtClean="0">
                <a:solidFill>
                  <a:srgbClr val="00B0F0"/>
                </a:solidFill>
              </a:rPr>
              <a:t> </a:t>
            </a:r>
            <a:endParaRPr lang="en-US" dirty="0">
              <a:solidFill>
                <a:srgbClr val="00B0F0"/>
              </a:solidFill>
            </a:endParaRPr>
          </a:p>
        </p:txBody>
      </p:sp>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spTree>
    <p:extLst>
      <p:ext uri="{BB962C8B-B14F-4D97-AF65-F5344CB8AC3E}">
        <p14:creationId xmlns:p14="http://schemas.microsoft.com/office/powerpoint/2010/main" val="35249805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Achievements:</a:t>
            </a:r>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96259" y="1888437"/>
            <a:ext cx="3817625" cy="2491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quarter" idx="4"/>
          </p:nvPr>
        </p:nvSpPr>
        <p:spPr>
          <a:xfrm>
            <a:off x="1" y="4497935"/>
            <a:ext cx="7167984" cy="2307626"/>
          </a:xfrm>
        </p:spPr>
        <p:txBody>
          <a:bodyPr>
            <a:normAutofit fontScale="92500" lnSpcReduction="20000"/>
          </a:bodyPr>
          <a:lstStyle/>
          <a:p>
            <a:pPr marL="0" indent="0">
              <a:buNone/>
            </a:pPr>
            <a:r>
              <a:rPr lang="en-US" dirty="0">
                <a:solidFill>
                  <a:srgbClr val="00B0F0"/>
                </a:solidFill>
              </a:rPr>
              <a:t>CBS organized Citizenship Classes and continuation of ongoing Driver education classes in partnership with </a:t>
            </a:r>
            <a:r>
              <a:rPr lang="en-US" dirty="0" err="1">
                <a:solidFill>
                  <a:srgbClr val="00B0F0"/>
                </a:solidFill>
              </a:rPr>
              <a:t>Lethbridge</a:t>
            </a:r>
            <a:r>
              <a:rPr lang="en-US" dirty="0">
                <a:solidFill>
                  <a:srgbClr val="00B0F0"/>
                </a:solidFill>
              </a:rPr>
              <a:t> Public Library. </a:t>
            </a:r>
          </a:p>
          <a:p>
            <a:pPr marL="0" indent="0">
              <a:buNone/>
            </a:pPr>
            <a:r>
              <a:rPr lang="en-US" dirty="0">
                <a:solidFill>
                  <a:srgbClr val="00B0F0"/>
                </a:solidFill>
              </a:rPr>
              <a:t>Voluntary Instructors: </a:t>
            </a:r>
            <a:r>
              <a:rPr lang="en-US" dirty="0" err="1">
                <a:solidFill>
                  <a:srgbClr val="00B0F0"/>
                </a:solidFill>
              </a:rPr>
              <a:t>Abi</a:t>
            </a:r>
            <a:r>
              <a:rPr lang="en-US" dirty="0">
                <a:solidFill>
                  <a:srgbClr val="00B0F0"/>
                </a:solidFill>
              </a:rPr>
              <a:t> </a:t>
            </a:r>
            <a:r>
              <a:rPr lang="en-US" dirty="0" err="1">
                <a:solidFill>
                  <a:srgbClr val="00B0F0"/>
                </a:solidFill>
              </a:rPr>
              <a:t>Adhikari</a:t>
            </a:r>
            <a:r>
              <a:rPr lang="en-US" dirty="0">
                <a:solidFill>
                  <a:srgbClr val="00B0F0"/>
                </a:solidFill>
              </a:rPr>
              <a:t>, </a:t>
            </a:r>
            <a:r>
              <a:rPr lang="en-US" dirty="0" err="1">
                <a:solidFill>
                  <a:srgbClr val="00B0F0"/>
                </a:solidFill>
              </a:rPr>
              <a:t>Laxmi</a:t>
            </a:r>
            <a:r>
              <a:rPr lang="en-US" dirty="0">
                <a:solidFill>
                  <a:srgbClr val="00B0F0"/>
                </a:solidFill>
              </a:rPr>
              <a:t> </a:t>
            </a:r>
            <a:r>
              <a:rPr lang="en-US" dirty="0" err="1">
                <a:solidFill>
                  <a:srgbClr val="00B0F0"/>
                </a:solidFill>
              </a:rPr>
              <a:t>Timsina</a:t>
            </a:r>
            <a:r>
              <a:rPr lang="en-US" dirty="0">
                <a:solidFill>
                  <a:srgbClr val="00B0F0"/>
                </a:solidFill>
              </a:rPr>
              <a:t>, </a:t>
            </a:r>
            <a:r>
              <a:rPr lang="en-US" dirty="0" err="1">
                <a:solidFill>
                  <a:srgbClr val="00B0F0"/>
                </a:solidFill>
              </a:rPr>
              <a:t>Manoj</a:t>
            </a:r>
            <a:r>
              <a:rPr lang="en-US" dirty="0">
                <a:solidFill>
                  <a:srgbClr val="00B0F0"/>
                </a:solidFill>
              </a:rPr>
              <a:t> Kr. </a:t>
            </a:r>
            <a:r>
              <a:rPr lang="en-US" dirty="0" err="1">
                <a:solidFill>
                  <a:srgbClr val="00B0F0"/>
                </a:solidFill>
              </a:rPr>
              <a:t>Dhakal</a:t>
            </a:r>
            <a:r>
              <a:rPr lang="en-US" dirty="0">
                <a:solidFill>
                  <a:srgbClr val="00B0F0"/>
                </a:solidFill>
              </a:rPr>
              <a:t>, Suk Man </a:t>
            </a:r>
            <a:r>
              <a:rPr lang="en-US" dirty="0" err="1">
                <a:solidFill>
                  <a:srgbClr val="00B0F0"/>
                </a:solidFill>
              </a:rPr>
              <a:t>Subba</a:t>
            </a:r>
            <a:r>
              <a:rPr lang="en-US" dirty="0">
                <a:solidFill>
                  <a:srgbClr val="00B0F0"/>
                </a:solidFill>
              </a:rPr>
              <a:t>, </a:t>
            </a:r>
            <a:r>
              <a:rPr lang="en-US" dirty="0" err="1">
                <a:solidFill>
                  <a:srgbClr val="00B0F0"/>
                </a:solidFill>
              </a:rPr>
              <a:t>Purna</a:t>
            </a:r>
            <a:r>
              <a:rPr lang="en-US" dirty="0">
                <a:solidFill>
                  <a:srgbClr val="00B0F0"/>
                </a:solidFill>
              </a:rPr>
              <a:t> </a:t>
            </a:r>
            <a:r>
              <a:rPr lang="en-US" dirty="0" err="1">
                <a:solidFill>
                  <a:srgbClr val="00B0F0"/>
                </a:solidFill>
              </a:rPr>
              <a:t>Bista</a:t>
            </a:r>
            <a:r>
              <a:rPr lang="en-US" dirty="0">
                <a:solidFill>
                  <a:srgbClr val="00B0F0"/>
                </a:solidFill>
              </a:rPr>
              <a:t>, Robin </a:t>
            </a:r>
            <a:r>
              <a:rPr lang="en-US" dirty="0" err="1">
                <a:solidFill>
                  <a:srgbClr val="00B0F0"/>
                </a:solidFill>
              </a:rPr>
              <a:t>Timsina</a:t>
            </a:r>
            <a:r>
              <a:rPr lang="en-US" dirty="0">
                <a:solidFill>
                  <a:srgbClr val="00B0F0"/>
                </a:solidFill>
              </a:rPr>
              <a:t>, Kamal </a:t>
            </a:r>
            <a:r>
              <a:rPr lang="en-US" dirty="0" err="1">
                <a:solidFill>
                  <a:srgbClr val="00B0F0"/>
                </a:solidFill>
              </a:rPr>
              <a:t>Dahal</a:t>
            </a:r>
            <a:r>
              <a:rPr lang="en-US" dirty="0">
                <a:solidFill>
                  <a:srgbClr val="00B0F0"/>
                </a:solidFill>
              </a:rPr>
              <a:t> and </a:t>
            </a:r>
            <a:r>
              <a:rPr lang="en-US" dirty="0" err="1">
                <a:solidFill>
                  <a:srgbClr val="00B0F0"/>
                </a:solidFill>
              </a:rPr>
              <a:t>Purna</a:t>
            </a:r>
            <a:r>
              <a:rPr lang="en-US" dirty="0">
                <a:solidFill>
                  <a:srgbClr val="00B0F0"/>
                </a:solidFill>
              </a:rPr>
              <a:t> </a:t>
            </a:r>
            <a:r>
              <a:rPr lang="en-US" dirty="0" err="1">
                <a:solidFill>
                  <a:srgbClr val="00B0F0"/>
                </a:solidFill>
              </a:rPr>
              <a:t>Adhikari</a:t>
            </a:r>
            <a:r>
              <a:rPr lang="en-US" dirty="0">
                <a:solidFill>
                  <a:srgbClr val="00B0F0"/>
                </a:solidFill>
              </a:rPr>
              <a:t>.  Thank you and </a:t>
            </a:r>
            <a:endParaRPr lang="en-US" dirty="0" smtClean="0">
              <a:solidFill>
                <a:srgbClr val="00B0F0"/>
              </a:solidFill>
            </a:endParaRPr>
          </a:p>
          <a:p>
            <a:pPr marL="0" indent="0">
              <a:buNone/>
            </a:pPr>
            <a:r>
              <a:rPr lang="en-US" dirty="0" smtClean="0">
                <a:solidFill>
                  <a:srgbClr val="00B0F0"/>
                </a:solidFill>
              </a:rPr>
              <a:t>applause</a:t>
            </a:r>
            <a:endParaRPr lang="en-US" dirty="0">
              <a:solidFill>
                <a:srgbClr val="00B0F0"/>
              </a:solidFill>
            </a:endParaRPr>
          </a:p>
          <a:p>
            <a:pPr marL="0" indent="0">
              <a:buNone/>
            </a:pPr>
            <a:endParaRPr lang="en-US" dirty="0"/>
          </a:p>
        </p:txBody>
      </p:sp>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pic>
        <p:nvPicPr>
          <p:cNvPr id="9" name="Picture 9"/>
          <p:cNvPicPr>
            <a:picLocks noChangeAspect="1"/>
          </p:cNvPicPr>
          <p:nvPr/>
        </p:nvPicPr>
        <p:blipFill>
          <a:blip r:embed="rId4">
            <a:lum/>
            <a:alphaModFix/>
          </a:blip>
          <a:srcRect/>
          <a:stretch>
            <a:fillRect/>
          </a:stretch>
        </p:blipFill>
        <p:spPr>
          <a:xfrm>
            <a:off x="6981868" y="5081880"/>
            <a:ext cx="2057039" cy="1723680"/>
          </a:xfrm>
          <a:prstGeom prst="rect">
            <a:avLst/>
          </a:prstGeom>
          <a:noFill/>
          <a:ln>
            <a:noFill/>
          </a:ln>
        </p:spPr>
      </p:pic>
      <p:pic>
        <p:nvPicPr>
          <p:cNvPr id="1027" name="Picture 3" descr="E:\Picturesforcalender\1488570_686569984721506_935202905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705" y="1888437"/>
            <a:ext cx="3743797" cy="24919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9065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Achievements: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2207360"/>
            <a:ext cx="4651007" cy="3488255"/>
          </a:xfrm>
        </p:spPr>
      </p:pic>
      <p:sp>
        <p:nvSpPr>
          <p:cNvPr id="6" name="Content Placeholder 5"/>
          <p:cNvSpPr>
            <a:spLocks noGrp="1"/>
          </p:cNvSpPr>
          <p:nvPr>
            <p:ph sz="quarter" idx="4"/>
          </p:nvPr>
        </p:nvSpPr>
        <p:spPr>
          <a:xfrm>
            <a:off x="4636790" y="2512770"/>
            <a:ext cx="4041775" cy="3359510"/>
          </a:xfrm>
        </p:spPr>
        <p:txBody>
          <a:bodyPr/>
          <a:lstStyle/>
          <a:p>
            <a:pPr marL="0" indent="0">
              <a:buNone/>
            </a:pPr>
            <a:r>
              <a:rPr lang="en-US" dirty="0">
                <a:solidFill>
                  <a:srgbClr val="00B0F0"/>
                </a:solidFill>
              </a:rPr>
              <a:t>Establishment of CBS Youth Club is completed.  Formal establishment of Youth club is very encouraging and inspiring to many CBS members, as they are the pillars in building a</a:t>
            </a:r>
            <a:r>
              <a:rPr lang="en-US" dirty="0" smtClean="0">
                <a:solidFill>
                  <a:srgbClr val="00B0F0"/>
                </a:solidFill>
              </a:rPr>
              <a:t> </a:t>
            </a:r>
            <a:r>
              <a:rPr lang="en-US" dirty="0">
                <a:solidFill>
                  <a:srgbClr val="00B0F0"/>
                </a:solidFill>
              </a:rPr>
              <a:t>Community. </a:t>
            </a:r>
          </a:p>
          <a:p>
            <a:pPr marL="0" indent="0">
              <a:buNone/>
            </a:pPr>
            <a:endParaRPr lang="en-US" dirty="0" smtClean="0"/>
          </a:p>
        </p:txBody>
      </p:sp>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pic>
        <p:nvPicPr>
          <p:cNvPr id="9" name="Picture 9"/>
          <p:cNvPicPr>
            <a:picLocks noChangeAspect="1"/>
          </p:cNvPicPr>
          <p:nvPr/>
        </p:nvPicPr>
        <p:blipFill>
          <a:blip r:embed="rId4">
            <a:lum/>
            <a:alphaModFix/>
          </a:blip>
          <a:srcRect/>
          <a:stretch>
            <a:fillRect/>
          </a:stretch>
        </p:blipFill>
        <p:spPr>
          <a:xfrm>
            <a:off x="6981868" y="5081880"/>
            <a:ext cx="2057039" cy="1723680"/>
          </a:xfrm>
          <a:prstGeom prst="rect">
            <a:avLst/>
          </a:prstGeom>
          <a:noFill/>
          <a:ln>
            <a:noFill/>
          </a:ln>
        </p:spPr>
      </p:pic>
    </p:spTree>
    <p:extLst>
      <p:ext uri="{BB962C8B-B14F-4D97-AF65-F5344CB8AC3E}">
        <p14:creationId xmlns:p14="http://schemas.microsoft.com/office/powerpoint/2010/main" val="36776254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Achievements:</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357" y="2665476"/>
            <a:ext cx="4447094" cy="2501490"/>
          </a:xfrm>
          <a:prstGeom prst="ellipse">
            <a:avLst/>
          </a:prstGeom>
          <a:ln>
            <a:noFill/>
          </a:ln>
          <a:effectLst>
            <a:softEdge rad="112500"/>
          </a:effectLst>
        </p:spPr>
      </p:pic>
      <p:sp>
        <p:nvSpPr>
          <p:cNvPr id="6" name="Content Placeholder 5"/>
          <p:cNvSpPr>
            <a:spLocks noGrp="1"/>
          </p:cNvSpPr>
          <p:nvPr>
            <p:ph sz="quarter" idx="4"/>
          </p:nvPr>
        </p:nvSpPr>
        <p:spPr>
          <a:xfrm>
            <a:off x="4572000" y="2054655"/>
            <a:ext cx="4041775" cy="4123035"/>
          </a:xfrm>
        </p:spPr>
        <p:txBody>
          <a:bodyPr>
            <a:normAutofit lnSpcReduction="10000"/>
          </a:bodyPr>
          <a:lstStyle/>
          <a:p>
            <a:pPr marL="0" indent="0">
              <a:buNone/>
            </a:pPr>
            <a:r>
              <a:rPr lang="en-US" dirty="0">
                <a:solidFill>
                  <a:srgbClr val="00B0F0"/>
                </a:solidFill>
              </a:rPr>
              <a:t>The Cause Way program from Mortgage Centre, Bev Elliot and The Lawyer Leonard D Fast have donated more than $3500 to CBS. Thank you Susan Maier, Bev and Lawyer Leonard for your </a:t>
            </a:r>
            <a:r>
              <a:rPr lang="en-US" dirty="0" smtClean="0">
                <a:solidFill>
                  <a:srgbClr val="00B0F0"/>
                </a:solidFill>
              </a:rPr>
              <a:t>support. </a:t>
            </a:r>
            <a:r>
              <a:rPr lang="en-US" dirty="0">
                <a:solidFill>
                  <a:srgbClr val="00B0F0"/>
                </a:solidFill>
              </a:rPr>
              <a:t>In a</a:t>
            </a:r>
            <a:r>
              <a:rPr lang="en-US" dirty="0" smtClean="0">
                <a:solidFill>
                  <a:srgbClr val="00B0F0"/>
                </a:solidFill>
              </a:rPr>
              <a:t>ddition BCS also availed funds  </a:t>
            </a:r>
            <a:r>
              <a:rPr lang="en-US" dirty="0">
                <a:solidFill>
                  <a:srgbClr val="00B0F0"/>
                </a:solidFill>
              </a:rPr>
              <a:t>for </a:t>
            </a:r>
            <a:r>
              <a:rPr lang="en-US" dirty="0" err="1">
                <a:solidFill>
                  <a:srgbClr val="00B0F0"/>
                </a:solidFill>
              </a:rPr>
              <a:t>Dashain</a:t>
            </a:r>
            <a:r>
              <a:rPr lang="en-US" dirty="0">
                <a:solidFill>
                  <a:srgbClr val="00B0F0"/>
                </a:solidFill>
              </a:rPr>
              <a:t> </a:t>
            </a:r>
            <a:r>
              <a:rPr lang="en-US" dirty="0" smtClean="0">
                <a:solidFill>
                  <a:srgbClr val="00B0F0"/>
                </a:solidFill>
              </a:rPr>
              <a:t> festival from </a:t>
            </a:r>
            <a:r>
              <a:rPr lang="en-US" dirty="0">
                <a:solidFill>
                  <a:srgbClr val="00B0F0"/>
                </a:solidFill>
              </a:rPr>
              <a:t>the City of </a:t>
            </a:r>
            <a:r>
              <a:rPr lang="en-US" dirty="0" err="1" smtClean="0">
                <a:solidFill>
                  <a:srgbClr val="00B0F0"/>
                </a:solidFill>
              </a:rPr>
              <a:t>Lethbridge</a:t>
            </a:r>
            <a:r>
              <a:rPr lang="en-US" dirty="0" smtClean="0">
                <a:solidFill>
                  <a:srgbClr val="00B0F0"/>
                </a:solidFill>
              </a:rPr>
              <a:t>. </a:t>
            </a:r>
            <a:endParaRPr lang="en-US" dirty="0">
              <a:solidFill>
                <a:srgbClr val="00B0F0"/>
              </a:solidFill>
            </a:endParaRPr>
          </a:p>
          <a:p>
            <a:pPr marL="0" indent="0">
              <a:buNone/>
            </a:pPr>
            <a:r>
              <a:rPr lang="en-US" dirty="0" smtClean="0"/>
              <a:t> </a:t>
            </a:r>
            <a:endParaRPr lang="en-US" dirty="0"/>
          </a:p>
          <a:p>
            <a:pPr marL="0" indent="0">
              <a:buNone/>
            </a:pPr>
            <a:endParaRPr lang="en-US" dirty="0" smtClean="0"/>
          </a:p>
        </p:txBody>
      </p:sp>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pic>
        <p:nvPicPr>
          <p:cNvPr id="9" name="Picture 9"/>
          <p:cNvPicPr>
            <a:picLocks noChangeAspect="1"/>
          </p:cNvPicPr>
          <p:nvPr/>
        </p:nvPicPr>
        <p:blipFill>
          <a:blip r:embed="rId4">
            <a:lum/>
            <a:alphaModFix/>
          </a:blip>
          <a:srcRect/>
          <a:stretch>
            <a:fillRect/>
          </a:stretch>
        </p:blipFill>
        <p:spPr>
          <a:xfrm>
            <a:off x="6981868" y="5081880"/>
            <a:ext cx="2057039" cy="1723680"/>
          </a:xfrm>
          <a:prstGeom prst="rect">
            <a:avLst/>
          </a:prstGeom>
          <a:noFill/>
          <a:ln>
            <a:noFill/>
          </a:ln>
        </p:spPr>
      </p:pic>
    </p:spTree>
    <p:extLst>
      <p:ext uri="{BB962C8B-B14F-4D97-AF65-F5344CB8AC3E}">
        <p14:creationId xmlns:p14="http://schemas.microsoft.com/office/powerpoint/2010/main" val="4501949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CBS Executive Board Members 2013 </a:t>
            </a:r>
            <a:endParaRPr lang="en-US" dirty="0"/>
          </a:p>
        </p:txBody>
      </p:sp>
      <p:sp>
        <p:nvSpPr>
          <p:cNvPr id="6" name="Content Placeholder 5"/>
          <p:cNvSpPr>
            <a:spLocks noGrp="1"/>
          </p:cNvSpPr>
          <p:nvPr>
            <p:ph sz="half" idx="2"/>
          </p:nvPr>
        </p:nvSpPr>
        <p:spPr>
          <a:xfrm>
            <a:off x="448964" y="2207360"/>
            <a:ext cx="8695036" cy="3035058"/>
          </a:xfrm>
        </p:spPr>
        <p:txBody>
          <a:bodyPr>
            <a:normAutofit lnSpcReduction="10000"/>
          </a:bodyPr>
          <a:lstStyle/>
          <a:p>
            <a:r>
              <a:rPr lang="en-US" dirty="0" smtClean="0">
                <a:solidFill>
                  <a:srgbClr val="00B0F0"/>
                </a:solidFill>
              </a:rPr>
              <a:t>President: 					Mr. </a:t>
            </a:r>
            <a:r>
              <a:rPr lang="en-US" dirty="0" err="1" smtClean="0">
                <a:solidFill>
                  <a:srgbClr val="00B0F0"/>
                </a:solidFill>
              </a:rPr>
              <a:t>Hemlal</a:t>
            </a:r>
            <a:r>
              <a:rPr lang="en-US" dirty="0" smtClean="0">
                <a:solidFill>
                  <a:srgbClr val="00B0F0"/>
                </a:solidFill>
              </a:rPr>
              <a:t> </a:t>
            </a:r>
            <a:r>
              <a:rPr lang="en-US" dirty="0" err="1" smtClean="0">
                <a:solidFill>
                  <a:srgbClr val="00B0F0"/>
                </a:solidFill>
              </a:rPr>
              <a:t>Timsina</a:t>
            </a:r>
            <a:endParaRPr lang="en-US" dirty="0" smtClean="0">
              <a:solidFill>
                <a:srgbClr val="00B0F0"/>
              </a:solidFill>
            </a:endParaRPr>
          </a:p>
          <a:p>
            <a:r>
              <a:rPr lang="en-US" dirty="0" smtClean="0">
                <a:solidFill>
                  <a:srgbClr val="00B0F0"/>
                </a:solidFill>
              </a:rPr>
              <a:t>Vice President: 				Miss. </a:t>
            </a:r>
            <a:r>
              <a:rPr lang="en-US" dirty="0" err="1" smtClean="0">
                <a:solidFill>
                  <a:srgbClr val="00B0F0"/>
                </a:solidFill>
              </a:rPr>
              <a:t>Geeta</a:t>
            </a:r>
            <a:r>
              <a:rPr lang="en-US" dirty="0" smtClean="0">
                <a:solidFill>
                  <a:srgbClr val="00B0F0"/>
                </a:solidFill>
              </a:rPr>
              <a:t> </a:t>
            </a:r>
            <a:r>
              <a:rPr lang="en-US" dirty="0" err="1" smtClean="0">
                <a:solidFill>
                  <a:srgbClr val="00B0F0"/>
                </a:solidFill>
              </a:rPr>
              <a:t>Rasaily</a:t>
            </a:r>
            <a:endParaRPr lang="en-US" dirty="0" smtClean="0">
              <a:solidFill>
                <a:srgbClr val="00B0F0"/>
              </a:solidFill>
            </a:endParaRPr>
          </a:p>
          <a:p>
            <a:r>
              <a:rPr lang="en-US" dirty="0" smtClean="0">
                <a:solidFill>
                  <a:srgbClr val="00B0F0"/>
                </a:solidFill>
              </a:rPr>
              <a:t>Secretary: 					Mr. </a:t>
            </a:r>
            <a:r>
              <a:rPr lang="en-US" dirty="0" err="1" smtClean="0">
                <a:solidFill>
                  <a:srgbClr val="00B0F0"/>
                </a:solidFill>
              </a:rPr>
              <a:t>Dhanan</a:t>
            </a:r>
            <a:r>
              <a:rPr lang="en-US" dirty="0" smtClean="0">
                <a:solidFill>
                  <a:srgbClr val="00B0F0"/>
                </a:solidFill>
              </a:rPr>
              <a:t> </a:t>
            </a:r>
            <a:r>
              <a:rPr lang="en-US" dirty="0" err="1" smtClean="0">
                <a:solidFill>
                  <a:srgbClr val="00B0F0"/>
                </a:solidFill>
              </a:rPr>
              <a:t>jaya</a:t>
            </a:r>
            <a:r>
              <a:rPr lang="en-US" dirty="0" smtClean="0">
                <a:solidFill>
                  <a:srgbClr val="00B0F0"/>
                </a:solidFill>
              </a:rPr>
              <a:t> </a:t>
            </a:r>
            <a:r>
              <a:rPr lang="en-US" dirty="0" err="1" smtClean="0">
                <a:solidFill>
                  <a:srgbClr val="00B0F0"/>
                </a:solidFill>
              </a:rPr>
              <a:t>Bhujel</a:t>
            </a:r>
            <a:endParaRPr lang="en-US" dirty="0" smtClean="0">
              <a:solidFill>
                <a:srgbClr val="00B0F0"/>
              </a:solidFill>
            </a:endParaRPr>
          </a:p>
          <a:p>
            <a:r>
              <a:rPr lang="en-US" dirty="0" smtClean="0">
                <a:solidFill>
                  <a:srgbClr val="00B0F0"/>
                </a:solidFill>
              </a:rPr>
              <a:t>Treasurer: 					Miss. Indira Sharma</a:t>
            </a:r>
          </a:p>
          <a:p>
            <a:r>
              <a:rPr lang="en-US" dirty="0" smtClean="0">
                <a:solidFill>
                  <a:srgbClr val="00B0F0"/>
                </a:solidFill>
              </a:rPr>
              <a:t>Cultural </a:t>
            </a:r>
            <a:r>
              <a:rPr lang="en-US" dirty="0" err="1" smtClean="0">
                <a:solidFill>
                  <a:srgbClr val="00B0F0"/>
                </a:solidFill>
              </a:rPr>
              <a:t>Coordinater</a:t>
            </a:r>
            <a:r>
              <a:rPr lang="en-US" dirty="0" smtClean="0">
                <a:solidFill>
                  <a:srgbClr val="00B0F0"/>
                </a:solidFill>
              </a:rPr>
              <a:t>: 			Mr. </a:t>
            </a:r>
            <a:r>
              <a:rPr lang="en-US" dirty="0" err="1" smtClean="0">
                <a:solidFill>
                  <a:srgbClr val="00B0F0"/>
                </a:solidFill>
              </a:rPr>
              <a:t>Dipak</a:t>
            </a:r>
            <a:r>
              <a:rPr lang="en-US" dirty="0" smtClean="0">
                <a:solidFill>
                  <a:srgbClr val="00B0F0"/>
                </a:solidFill>
              </a:rPr>
              <a:t> </a:t>
            </a:r>
            <a:r>
              <a:rPr lang="en-US" dirty="0" err="1" smtClean="0">
                <a:solidFill>
                  <a:srgbClr val="00B0F0"/>
                </a:solidFill>
              </a:rPr>
              <a:t>Gurung</a:t>
            </a:r>
            <a:endParaRPr lang="en-US" dirty="0" smtClean="0">
              <a:solidFill>
                <a:srgbClr val="00B0F0"/>
              </a:solidFill>
            </a:endParaRPr>
          </a:p>
          <a:p>
            <a:r>
              <a:rPr lang="en-US" dirty="0" smtClean="0">
                <a:solidFill>
                  <a:srgbClr val="00B0F0"/>
                </a:solidFill>
              </a:rPr>
              <a:t>Cultural Special Events Coordinator:  	Mr. Kamal </a:t>
            </a:r>
            <a:r>
              <a:rPr lang="en-US" dirty="0" err="1" smtClean="0">
                <a:solidFill>
                  <a:srgbClr val="00B0F0"/>
                </a:solidFill>
              </a:rPr>
              <a:t>Dahal</a:t>
            </a:r>
            <a:endParaRPr lang="en-US" dirty="0" smtClean="0">
              <a:solidFill>
                <a:srgbClr val="00B0F0"/>
              </a:solidFill>
            </a:endParaRPr>
          </a:p>
          <a:p>
            <a:r>
              <a:rPr lang="en-US" dirty="0" smtClean="0">
                <a:solidFill>
                  <a:srgbClr val="00B0F0"/>
                </a:solidFill>
              </a:rPr>
              <a:t>Sport and Youth Coordinator:  		Mr. Chandra </a:t>
            </a:r>
            <a:r>
              <a:rPr lang="en-US" dirty="0" err="1" smtClean="0">
                <a:solidFill>
                  <a:srgbClr val="00B0F0"/>
                </a:solidFill>
              </a:rPr>
              <a:t>Adhakari</a:t>
            </a:r>
            <a:endParaRPr lang="en-US" dirty="0" smtClean="0">
              <a:solidFill>
                <a:srgbClr val="00B0F0"/>
              </a:solidFill>
            </a:endParaRPr>
          </a:p>
          <a:p>
            <a:endParaRPr lang="en-US" dirty="0" smtClean="0"/>
          </a:p>
          <a:p>
            <a:pPr marL="0" indent="0">
              <a:buNone/>
            </a:pPr>
            <a:endParaRPr lang="en-US" dirty="0"/>
          </a:p>
        </p:txBody>
      </p:sp>
      <p:pic>
        <p:nvPicPr>
          <p:cNvPr id="9"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sp>
        <p:nvSpPr>
          <p:cNvPr id="3" name="TextBox 2"/>
          <p:cNvSpPr txBox="1"/>
          <p:nvPr/>
        </p:nvSpPr>
        <p:spPr>
          <a:xfrm>
            <a:off x="296260" y="5233213"/>
            <a:ext cx="8398776" cy="646331"/>
          </a:xfrm>
          <a:prstGeom prst="rect">
            <a:avLst/>
          </a:prstGeom>
          <a:noFill/>
        </p:spPr>
        <p:txBody>
          <a:bodyPr wrap="square" rtlCol="0">
            <a:spAutoFit/>
          </a:bodyPr>
          <a:lstStyle/>
          <a:p>
            <a:pPr lvl="0"/>
            <a:r>
              <a:rPr lang="en-CA" dirty="0" smtClean="0">
                <a:solidFill>
                  <a:srgbClr val="00B0F0"/>
                </a:solidFill>
                <a:latin typeface="Verdana" pitchFamily="18"/>
                <a:ea typeface="Arial Unicode MS" pitchFamily="2"/>
                <a:cs typeface="Arial Unicode MS" pitchFamily="2"/>
              </a:rPr>
              <a:t> </a:t>
            </a:r>
            <a:r>
              <a:rPr lang="x-none" dirty="0">
                <a:solidFill>
                  <a:srgbClr val="00B0F0"/>
                </a:solidFill>
                <a:latin typeface="Verdana" pitchFamily="18"/>
                <a:ea typeface="Arial Unicode MS" pitchFamily="2"/>
                <a:cs typeface="Arial Unicode MS" pitchFamily="2"/>
              </a:rPr>
              <a:t>हामी </a:t>
            </a:r>
            <a:r>
              <a:rPr lang="x-none" dirty="0" smtClean="0">
                <a:solidFill>
                  <a:srgbClr val="00B0F0"/>
                </a:solidFill>
                <a:latin typeface="Verdana" pitchFamily="18"/>
                <a:ea typeface="Arial Unicode MS" pitchFamily="2"/>
                <a:cs typeface="Arial Unicode MS" pitchFamily="2"/>
              </a:rPr>
              <a:t>तपाइँको </a:t>
            </a:r>
            <a:r>
              <a:rPr lang="x-none" dirty="0">
                <a:solidFill>
                  <a:srgbClr val="00B0F0"/>
                </a:solidFill>
                <a:latin typeface="Verdana" pitchFamily="18"/>
                <a:ea typeface="Arial Unicode MS" pitchFamily="2"/>
                <a:cs typeface="Arial Unicode MS" pitchFamily="2"/>
              </a:rPr>
              <a:t>निरन्तर सहयोग को लागि सबैलाई धन्यवाद दिन चाहन्छु।</a:t>
            </a:r>
            <a:endParaRPr lang="en-CA" dirty="0">
              <a:solidFill>
                <a:srgbClr val="00B0F0"/>
              </a:solidFill>
              <a:latin typeface="Verdana" pitchFamily="18"/>
              <a:ea typeface="Arial Unicode MS" pitchFamily="2"/>
              <a:cs typeface="Arial Unicode MS" pitchFamily="2"/>
            </a:endParaRPr>
          </a:p>
          <a:p>
            <a:endParaRPr lang="en-US" dirty="0">
              <a:solidFill>
                <a:srgbClr val="00B0F0"/>
              </a:solidFill>
            </a:endParaRPr>
          </a:p>
        </p:txBody>
      </p:sp>
      <p:pic>
        <p:nvPicPr>
          <p:cNvPr id="10" name="Picture 9"/>
          <p:cNvPicPr>
            <a:picLocks noChangeAspect="1"/>
          </p:cNvPicPr>
          <p:nvPr/>
        </p:nvPicPr>
        <p:blipFill>
          <a:blip r:embed="rId3">
            <a:lum/>
            <a:alphaModFix/>
          </a:blip>
          <a:srcRect/>
          <a:stretch>
            <a:fillRect/>
          </a:stretch>
        </p:blipFill>
        <p:spPr>
          <a:xfrm>
            <a:off x="7626100" y="5278568"/>
            <a:ext cx="1517900" cy="1462005"/>
          </a:xfrm>
          <a:prstGeom prst="rect">
            <a:avLst/>
          </a:prstGeom>
          <a:noFill/>
          <a:ln>
            <a:noFill/>
          </a:ln>
        </p:spPr>
      </p:pic>
      <p:pic>
        <p:nvPicPr>
          <p:cNvPr id="2" name="Picture 1" descr="CBS Executives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0360" y="2360066"/>
            <a:ext cx="2443280" cy="1527050"/>
          </a:xfrm>
          <a:prstGeom prst="rect">
            <a:avLst/>
          </a:prstGeom>
        </p:spPr>
      </p:pic>
    </p:spTree>
    <p:extLst>
      <p:ext uri="{BB962C8B-B14F-4D97-AF65-F5344CB8AC3E}">
        <p14:creationId xmlns:p14="http://schemas.microsoft.com/office/powerpoint/2010/main" val="41707837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Achievements:</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678430" y="1749245"/>
            <a:ext cx="5077261" cy="3384013"/>
          </a:xfrm>
        </p:spPr>
      </p:pic>
      <p:sp>
        <p:nvSpPr>
          <p:cNvPr id="6" name="Content Placeholder 5"/>
          <p:cNvSpPr>
            <a:spLocks noGrp="1"/>
          </p:cNvSpPr>
          <p:nvPr>
            <p:ph sz="quarter" idx="4"/>
          </p:nvPr>
        </p:nvSpPr>
        <p:spPr>
          <a:xfrm>
            <a:off x="448965" y="5108755"/>
            <a:ext cx="8246070" cy="1660713"/>
          </a:xfrm>
        </p:spPr>
        <p:txBody>
          <a:bodyPr>
            <a:normAutofit/>
          </a:bodyPr>
          <a:lstStyle/>
          <a:p>
            <a:pPr marL="0" indent="0">
              <a:buNone/>
            </a:pPr>
            <a:r>
              <a:rPr lang="en-US" dirty="0">
                <a:solidFill>
                  <a:srgbClr val="00B0F0"/>
                </a:solidFill>
              </a:rPr>
              <a:t>2013 Immigrant Achievement Award organized by LFS IS, recipients were </a:t>
            </a:r>
            <a:r>
              <a:rPr lang="en-US" dirty="0" err="1">
                <a:solidFill>
                  <a:srgbClr val="00B0F0"/>
                </a:solidFill>
              </a:rPr>
              <a:t>Santosh</a:t>
            </a:r>
            <a:r>
              <a:rPr lang="en-US" dirty="0">
                <a:solidFill>
                  <a:srgbClr val="00B0F0"/>
                </a:solidFill>
              </a:rPr>
              <a:t> </a:t>
            </a:r>
            <a:r>
              <a:rPr lang="en-US" dirty="0" err="1">
                <a:solidFill>
                  <a:srgbClr val="00B0F0"/>
                </a:solidFill>
              </a:rPr>
              <a:t>Timsina</a:t>
            </a:r>
            <a:r>
              <a:rPr lang="en-US" dirty="0">
                <a:solidFill>
                  <a:srgbClr val="00B0F0"/>
                </a:solidFill>
              </a:rPr>
              <a:t> &amp; </a:t>
            </a:r>
            <a:r>
              <a:rPr lang="en-US" dirty="0" err="1">
                <a:solidFill>
                  <a:srgbClr val="00B0F0"/>
                </a:solidFill>
              </a:rPr>
              <a:t>Purna</a:t>
            </a:r>
            <a:r>
              <a:rPr lang="en-US" dirty="0">
                <a:solidFill>
                  <a:srgbClr val="00B0F0"/>
                </a:solidFill>
              </a:rPr>
              <a:t> </a:t>
            </a:r>
            <a:r>
              <a:rPr lang="en-US" dirty="0" err="1">
                <a:solidFill>
                  <a:srgbClr val="00B0F0"/>
                </a:solidFill>
              </a:rPr>
              <a:t>Adhikari</a:t>
            </a:r>
            <a:r>
              <a:rPr lang="en-US" dirty="0">
                <a:solidFill>
                  <a:srgbClr val="00B0F0"/>
                </a:solidFill>
              </a:rPr>
              <a:t>, for outstanding Youth and Community Service respectively. CBS is proud to acknowledge their service and </a:t>
            </a:r>
            <a:r>
              <a:rPr lang="en-US" dirty="0" smtClean="0">
                <a:solidFill>
                  <a:srgbClr val="00B0F0"/>
                </a:solidFill>
              </a:rPr>
              <a:t>thank </a:t>
            </a:r>
            <a:r>
              <a:rPr lang="en-US" dirty="0">
                <a:solidFill>
                  <a:srgbClr val="00B0F0"/>
                </a:solidFill>
              </a:rPr>
              <a:t>them.   </a:t>
            </a:r>
          </a:p>
          <a:p>
            <a:pPr marL="0" indent="0">
              <a:buNone/>
            </a:pPr>
            <a:endParaRPr lang="en-US" dirty="0"/>
          </a:p>
        </p:txBody>
      </p:sp>
      <p:pic>
        <p:nvPicPr>
          <p:cNvPr id="7" name="Picture 2"/>
          <p:cNvPicPr>
            <a:picLocks noChangeAspect="1"/>
          </p:cNvPicPr>
          <p:nvPr/>
        </p:nvPicPr>
        <p:blipFill>
          <a:blip r:embed="rId3">
            <a:lum/>
            <a:alphaModFix/>
          </a:blip>
          <a:srcRect/>
          <a:stretch>
            <a:fillRect/>
          </a:stretch>
        </p:blipFill>
        <p:spPr>
          <a:xfrm>
            <a:off x="2739540" y="273871"/>
            <a:ext cx="628238" cy="606112"/>
          </a:xfrm>
          <a:prstGeom prst="ellipse">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973" y="1596540"/>
            <a:ext cx="5537576" cy="1192735"/>
          </a:xfrm>
          <a:prstGeom prst="rect">
            <a:avLst/>
          </a:prstGeom>
          <a:ln>
            <a:noFill/>
          </a:ln>
          <a:effectLst>
            <a:softEdge rad="112500"/>
          </a:effectLst>
        </p:spPr>
      </p:pic>
      <p:pic>
        <p:nvPicPr>
          <p:cNvPr id="10" name="Picture 9"/>
          <p:cNvPicPr>
            <a:picLocks noChangeAspect="1"/>
          </p:cNvPicPr>
          <p:nvPr/>
        </p:nvPicPr>
        <p:blipFill>
          <a:blip r:embed="rId5">
            <a:lum/>
            <a:alphaModFix/>
          </a:blip>
          <a:srcRect/>
          <a:stretch>
            <a:fillRect/>
          </a:stretch>
        </p:blipFill>
        <p:spPr>
          <a:xfrm>
            <a:off x="6998549" y="3307431"/>
            <a:ext cx="2057039" cy="1723680"/>
          </a:xfrm>
          <a:prstGeom prst="rect">
            <a:avLst/>
          </a:prstGeom>
          <a:noFill/>
          <a:ln>
            <a:noFill/>
          </a:ln>
        </p:spPr>
      </p:pic>
    </p:spTree>
    <p:extLst>
      <p:ext uri="{BB962C8B-B14F-4D97-AF65-F5344CB8AC3E}">
        <p14:creationId xmlns:p14="http://schemas.microsoft.com/office/powerpoint/2010/main" val="42326724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Achievements:</a:t>
            </a:r>
            <a:endParaRPr lang="en-US" dirty="0"/>
          </a:p>
        </p:txBody>
      </p:sp>
      <p:sp>
        <p:nvSpPr>
          <p:cNvPr id="4" name="Content Placeholder 3"/>
          <p:cNvSpPr>
            <a:spLocks noGrp="1"/>
          </p:cNvSpPr>
          <p:nvPr>
            <p:ph sz="half" idx="2"/>
          </p:nvPr>
        </p:nvSpPr>
        <p:spPr>
          <a:xfrm>
            <a:off x="143555" y="5108755"/>
            <a:ext cx="8704185" cy="1443491"/>
          </a:xfrm>
        </p:spPr>
        <p:txBody>
          <a:bodyPr>
            <a:normAutofit/>
          </a:bodyPr>
          <a:lstStyle/>
          <a:p>
            <a:pPr marL="0" indent="0">
              <a:buNone/>
            </a:pPr>
            <a:r>
              <a:rPr lang="en-US" dirty="0" smtClean="0"/>
              <a:t>               </a:t>
            </a:r>
            <a:r>
              <a:rPr lang="en-US" dirty="0" smtClean="0">
                <a:solidFill>
                  <a:srgbClr val="00B0F0"/>
                </a:solidFill>
              </a:rPr>
              <a:t> Facility </a:t>
            </a:r>
            <a:r>
              <a:rPr lang="en-US" dirty="0">
                <a:solidFill>
                  <a:srgbClr val="00B0F0"/>
                </a:solidFill>
              </a:rPr>
              <a:t>rental with effect from December 1st </a:t>
            </a:r>
            <a:r>
              <a:rPr lang="en-US" dirty="0" smtClean="0">
                <a:solidFill>
                  <a:srgbClr val="00B0F0"/>
                </a:solidFill>
              </a:rPr>
              <a:t>2013 </a:t>
            </a:r>
          </a:p>
          <a:p>
            <a:pPr marL="0" indent="0" algn="ctr">
              <a:buNone/>
            </a:pPr>
            <a:r>
              <a:rPr lang="en-US" dirty="0" smtClean="0">
                <a:solidFill>
                  <a:srgbClr val="00B0F0"/>
                </a:solidFill>
              </a:rPr>
              <a:t>CBS Delegation meets MP Jim </a:t>
            </a:r>
            <a:r>
              <a:rPr lang="en-US" dirty="0" err="1" smtClean="0">
                <a:solidFill>
                  <a:srgbClr val="00B0F0"/>
                </a:solidFill>
              </a:rPr>
              <a:t>Hillyer</a:t>
            </a:r>
            <a:r>
              <a:rPr lang="en-US" dirty="0" smtClean="0">
                <a:solidFill>
                  <a:srgbClr val="00B0F0"/>
                </a:solidFill>
              </a:rPr>
              <a:t> and discussed regarding the new citizenship policy and its implications</a:t>
            </a:r>
          </a:p>
          <a:p>
            <a:pPr marL="0" indent="0">
              <a:buNone/>
            </a:pPr>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5" name="Picture 4" descr="DSC007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695" y="1901950"/>
            <a:ext cx="3169010" cy="2595984"/>
          </a:xfrm>
          <a:prstGeom prst="ellipse">
            <a:avLst/>
          </a:prstGeom>
          <a:ln>
            <a:noFill/>
          </a:ln>
          <a:effectLst>
            <a:softEdge rad="112500"/>
          </a:effectLst>
        </p:spPr>
      </p:pic>
      <p:sp>
        <p:nvSpPr>
          <p:cNvPr id="8" name="TextBox 7"/>
          <p:cNvSpPr txBox="1"/>
          <p:nvPr/>
        </p:nvSpPr>
        <p:spPr>
          <a:xfrm>
            <a:off x="6570133" y="2607733"/>
            <a:ext cx="184666" cy="369332"/>
          </a:xfrm>
          <a:prstGeom prst="rect">
            <a:avLst/>
          </a:prstGeom>
          <a:noFill/>
        </p:spPr>
        <p:txBody>
          <a:bodyPr wrap="none" rtlCol="0">
            <a:spAutoFit/>
          </a:bodyPr>
          <a:lstStyle/>
          <a:p>
            <a:endParaRPr lang="en-US" dirty="0"/>
          </a:p>
        </p:txBody>
      </p:sp>
      <p:pic>
        <p:nvPicPr>
          <p:cNvPr id="9" name="Picture 8" descr="MP Hillye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5525" y="1901950"/>
            <a:ext cx="3054100" cy="2443279"/>
          </a:xfrm>
          <a:prstGeom prst="rect">
            <a:avLst/>
          </a:prstGeom>
        </p:spPr>
      </p:pic>
    </p:spTree>
    <p:extLst>
      <p:ext uri="{BB962C8B-B14F-4D97-AF65-F5344CB8AC3E}">
        <p14:creationId xmlns:p14="http://schemas.microsoft.com/office/powerpoint/2010/main" val="11955480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Financial Report: 2013</a:t>
            </a:r>
            <a:endParaRPr lang="en-US" dirty="0"/>
          </a:p>
        </p:txBody>
      </p:sp>
      <p:sp>
        <p:nvSpPr>
          <p:cNvPr id="4" name="Content Placeholder 3"/>
          <p:cNvSpPr>
            <a:spLocks noGrp="1"/>
          </p:cNvSpPr>
          <p:nvPr>
            <p:ph sz="half" idx="2"/>
          </p:nvPr>
        </p:nvSpPr>
        <p:spPr/>
        <p:txBody>
          <a:bodyPr/>
          <a:lstStyle/>
          <a:p>
            <a:endParaRPr lang="en-US"/>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296260" y="985721"/>
            <a:ext cx="4428445" cy="5589530"/>
          </a:xfrm>
          <a:prstGeom prst="rect">
            <a:avLst/>
          </a:prstGeom>
          <a:ln>
            <a:noFill/>
          </a:ln>
          <a:effectLst>
            <a:softEdge rad="112500"/>
          </a:effectLst>
        </p:spPr>
      </p:pic>
    </p:spTree>
    <p:extLst>
      <p:ext uri="{BB962C8B-B14F-4D97-AF65-F5344CB8AC3E}">
        <p14:creationId xmlns:p14="http://schemas.microsoft.com/office/powerpoint/2010/main" val="29792909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29600" cy="532180"/>
          </a:xfrm>
        </p:spPr>
        <p:txBody>
          <a:bodyPr>
            <a:normAutofit fontScale="90000"/>
          </a:bodyPr>
          <a:lstStyle/>
          <a:p>
            <a:pPr algn="ctr"/>
            <a:r>
              <a:rPr lang="en-US" dirty="0" smtClean="0">
                <a:solidFill>
                  <a:srgbClr val="C00000"/>
                </a:solidFill>
              </a:rPr>
              <a:t/>
            </a:r>
            <a:br>
              <a:rPr lang="en-US" dirty="0" smtClean="0">
                <a:solidFill>
                  <a:srgbClr val="C00000"/>
                </a:solidFill>
              </a:rPr>
            </a:br>
            <a:r>
              <a:rPr lang="en-US" dirty="0">
                <a:solidFill>
                  <a:srgbClr val="C00000"/>
                </a:solidFill>
              </a:rPr>
              <a:t/>
            </a:r>
            <a:br>
              <a:rPr lang="en-US" dirty="0">
                <a:solidFill>
                  <a:srgbClr val="C00000"/>
                </a:solidFill>
              </a:rPr>
            </a:br>
            <a:r>
              <a:rPr lang="x-none" dirty="0" smtClean="0">
                <a:solidFill>
                  <a:srgbClr val="C00000"/>
                </a:solidFill>
              </a:rPr>
              <a:t>हार्दिक श्रद्धाञ्जली</a:t>
            </a:r>
            <a:r>
              <a:rPr lang="en-US" dirty="0" smtClean="0">
                <a:solidFill>
                  <a:srgbClr val="C00000"/>
                </a:solidFill>
              </a:rPr>
              <a:t/>
            </a:r>
            <a:br>
              <a:rPr lang="en-US" dirty="0" smtClean="0">
                <a:solidFill>
                  <a:srgbClr val="C00000"/>
                </a:solidFill>
              </a:rPr>
            </a:br>
            <a:r>
              <a:rPr lang="en-US" dirty="0"/>
              <a:t/>
            </a:r>
            <a:br>
              <a:rPr lang="en-US" dirty="0"/>
            </a:br>
            <a:endParaRPr lang="en-US" dirty="0"/>
          </a:p>
        </p:txBody>
      </p:sp>
      <p:sp>
        <p:nvSpPr>
          <p:cNvPr id="4" name="Content Placeholder 3"/>
          <p:cNvSpPr>
            <a:spLocks noGrp="1"/>
          </p:cNvSpPr>
          <p:nvPr>
            <p:ph sz="half" idx="2"/>
          </p:nvPr>
        </p:nvSpPr>
        <p:spPr>
          <a:xfrm>
            <a:off x="143555" y="1384563"/>
            <a:ext cx="2595985" cy="4815357"/>
          </a:xfrm>
        </p:spPr>
        <p:txBody>
          <a:bodyPr>
            <a:normAutofit/>
          </a:bodyPr>
          <a:lstStyle/>
          <a:p>
            <a:pPr marL="0" indent="0">
              <a:buNone/>
            </a:pPr>
            <a:endParaRPr lang="en-US" sz="2800" dirty="0" smtClean="0">
              <a:solidFill>
                <a:srgbClr val="C00000"/>
              </a:solidFill>
              <a:latin typeface="Blackadder ITC" pitchFamily="82" charset="0"/>
            </a:endParaRPr>
          </a:p>
          <a:p>
            <a:pPr marL="0" indent="0">
              <a:buNone/>
            </a:pPr>
            <a:endParaRPr lang="en-US" sz="2800" dirty="0">
              <a:solidFill>
                <a:srgbClr val="C00000"/>
              </a:solidFill>
              <a:latin typeface="Blackadder ITC" pitchFamily="82" charset="0"/>
            </a:endParaRPr>
          </a:p>
          <a:p>
            <a:pPr marL="0" indent="0">
              <a:buNone/>
            </a:pPr>
            <a:endParaRPr lang="en-US" sz="2800" dirty="0">
              <a:solidFill>
                <a:srgbClr val="C00000"/>
              </a:solidFill>
              <a:latin typeface="Blackadder ITC" pitchFamily="82" charset="0"/>
            </a:endParaRPr>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540" y="2318314"/>
            <a:ext cx="3921995" cy="29578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667" y="5414227"/>
            <a:ext cx="2090536" cy="1571387"/>
          </a:xfrm>
          <a:prstGeom prst="rect">
            <a:avLst/>
          </a:prstGeom>
          <a:ln>
            <a:noFill/>
          </a:ln>
          <a:effectLst>
            <a:softEdge rad="112500"/>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320690" y="5414227"/>
            <a:ext cx="1952789"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510699" y="5325300"/>
            <a:ext cx="4676345" cy="646331"/>
          </a:xfrm>
          <a:prstGeom prst="rect">
            <a:avLst/>
          </a:prstGeom>
          <a:noFill/>
        </p:spPr>
        <p:txBody>
          <a:bodyPr wrap="square" rtlCol="0">
            <a:spAutoFit/>
          </a:bodyPr>
          <a:lstStyle/>
          <a:p>
            <a:pPr algn="ctr"/>
            <a:r>
              <a:rPr lang="ne-NP" dirty="0">
                <a:solidFill>
                  <a:srgbClr val="C00000"/>
                </a:solidFill>
              </a:rPr>
              <a:t>मृत: शिव </a:t>
            </a:r>
            <a:r>
              <a:rPr lang="ne-NP" dirty="0" smtClean="0">
                <a:solidFill>
                  <a:srgbClr val="C00000"/>
                </a:solidFill>
              </a:rPr>
              <a:t>माया सुवेदी</a:t>
            </a:r>
            <a:r>
              <a:rPr lang="en-US" dirty="0" smtClean="0">
                <a:solidFill>
                  <a:srgbClr val="C00000"/>
                </a:solidFill>
              </a:rPr>
              <a:t> </a:t>
            </a:r>
          </a:p>
          <a:p>
            <a:pPr algn="ctr"/>
            <a:r>
              <a:rPr lang="en-US" dirty="0" smtClean="0">
                <a:solidFill>
                  <a:srgbClr val="C00000"/>
                </a:solidFill>
              </a:rPr>
              <a:t>2013, </a:t>
            </a:r>
            <a:r>
              <a:rPr lang="en-US" dirty="0">
                <a:solidFill>
                  <a:srgbClr val="C00000"/>
                </a:solidFill>
              </a:rPr>
              <a:t>10th </a:t>
            </a:r>
            <a:r>
              <a:rPr lang="x-none" dirty="0">
                <a:solidFill>
                  <a:srgbClr val="C00000"/>
                </a:solidFill>
              </a:rPr>
              <a:t>मार्च।</a:t>
            </a:r>
            <a:endParaRPr lang="en-US" dirty="0">
              <a:solidFill>
                <a:srgbClr val="C00000"/>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2875" y="5872280"/>
            <a:ext cx="2271992" cy="1514661"/>
          </a:xfrm>
          <a:prstGeom prst="ellipse">
            <a:avLst/>
          </a:prstGeom>
          <a:ln>
            <a:noFill/>
          </a:ln>
          <a:effectLst>
            <a:softEdge rad="112500"/>
          </a:effectLst>
        </p:spPr>
      </p:pic>
      <p:sp>
        <p:nvSpPr>
          <p:cNvPr id="11" name="Rectangle 10"/>
          <p:cNvSpPr/>
          <p:nvPr/>
        </p:nvSpPr>
        <p:spPr>
          <a:xfrm>
            <a:off x="0" y="2207360"/>
            <a:ext cx="2510699" cy="2492990"/>
          </a:xfrm>
          <a:prstGeom prst="rect">
            <a:avLst/>
          </a:prstGeom>
        </p:spPr>
        <p:txBody>
          <a:bodyPr wrap="square">
            <a:spAutoFit/>
          </a:bodyPr>
          <a:lstStyle/>
          <a:p>
            <a:pPr lvl="0">
              <a:spcBef>
                <a:spcPct val="20000"/>
              </a:spcBef>
            </a:pPr>
            <a:r>
              <a:rPr lang="en-US" sz="2800" dirty="0">
                <a:solidFill>
                  <a:srgbClr val="C00000"/>
                </a:solidFill>
                <a:latin typeface="Blackadder ITC" pitchFamily="82" charset="0"/>
              </a:rPr>
              <a:t>We are deeply touched by her loss and send our sincere condolences to </a:t>
            </a:r>
            <a:r>
              <a:rPr lang="en-US" sz="2800" dirty="0" smtClean="0">
                <a:solidFill>
                  <a:srgbClr val="C00000"/>
                </a:solidFill>
                <a:latin typeface="Blackadder ITC" pitchFamily="82" charset="0"/>
              </a:rPr>
              <a:t>the family</a:t>
            </a:r>
            <a:r>
              <a:rPr lang="en-US" sz="4400" dirty="0">
                <a:solidFill>
                  <a:srgbClr val="C00000"/>
                </a:solidFill>
                <a:latin typeface="Blackadder ITC" pitchFamily="82" charset="0"/>
              </a:rPr>
              <a:t>.</a:t>
            </a:r>
          </a:p>
        </p:txBody>
      </p:sp>
      <p:sp>
        <p:nvSpPr>
          <p:cNvPr id="12" name="Rectangle 11"/>
          <p:cNvSpPr/>
          <p:nvPr/>
        </p:nvSpPr>
        <p:spPr>
          <a:xfrm>
            <a:off x="6876495" y="2116762"/>
            <a:ext cx="2286000" cy="1680460"/>
          </a:xfrm>
          <a:prstGeom prst="rect">
            <a:avLst/>
          </a:prstGeom>
        </p:spPr>
        <p:txBody>
          <a:bodyPr>
            <a:spAutoFit/>
          </a:bodyPr>
          <a:lstStyle/>
          <a:p>
            <a:pPr lvl="0">
              <a:spcBef>
                <a:spcPct val="20000"/>
              </a:spcBef>
            </a:pPr>
            <a:r>
              <a:rPr lang="en-US" sz="2800" dirty="0">
                <a:solidFill>
                  <a:srgbClr val="C00000"/>
                </a:solidFill>
                <a:latin typeface="Blackadder ITC" pitchFamily="82" charset="0"/>
              </a:rPr>
              <a:t>Let us take one minute of silence for her soul</a:t>
            </a:r>
          </a:p>
          <a:p>
            <a:pPr marL="342900" lvl="0" indent="-342900">
              <a:spcBef>
                <a:spcPct val="20000"/>
              </a:spcBef>
              <a:buFont typeface="Arial" pitchFamily="34" charset="0"/>
              <a:buChar char="•"/>
            </a:pPr>
            <a:endParaRPr lang="en-US" sz="1600" dirty="0">
              <a:solidFill>
                <a:srgbClr val="002060"/>
              </a:solidFill>
            </a:endParaRPr>
          </a:p>
        </p:txBody>
      </p:sp>
    </p:spTree>
    <p:extLst>
      <p:ext uri="{BB962C8B-B14F-4D97-AF65-F5344CB8AC3E}">
        <p14:creationId xmlns:p14="http://schemas.microsoft.com/office/powerpoint/2010/main" val="22600840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On </a:t>
            </a:r>
            <a:r>
              <a:rPr lang="en-US" dirty="0"/>
              <a:t>going and future </a:t>
            </a:r>
            <a:r>
              <a:rPr lang="en-US" dirty="0" smtClean="0"/>
              <a:t>activities: </a:t>
            </a:r>
            <a:r>
              <a:rPr lang="en-US" dirty="0"/>
              <a:t/>
            </a:r>
            <a:br>
              <a:rPr lang="en-US" dirty="0"/>
            </a:br>
            <a:endParaRPr lang="en-US" dirty="0"/>
          </a:p>
        </p:txBody>
      </p:sp>
      <p:sp>
        <p:nvSpPr>
          <p:cNvPr id="4" name="Content Placeholder 3"/>
          <p:cNvSpPr>
            <a:spLocks noGrp="1"/>
          </p:cNvSpPr>
          <p:nvPr>
            <p:ph sz="half" idx="2"/>
          </p:nvPr>
        </p:nvSpPr>
        <p:spPr>
          <a:xfrm>
            <a:off x="448964" y="2512770"/>
            <a:ext cx="8398775" cy="3970330"/>
          </a:xfrm>
        </p:spPr>
        <p:txBody>
          <a:bodyPr>
            <a:normAutofit lnSpcReduction="10000"/>
          </a:bodyPr>
          <a:lstStyle/>
          <a:p>
            <a:r>
              <a:rPr lang="en-US" dirty="0">
                <a:solidFill>
                  <a:srgbClr val="00B0F0"/>
                </a:solidFill>
              </a:rPr>
              <a:t>On going meetings with Alberta Culture for CBS’s dream project.</a:t>
            </a:r>
          </a:p>
          <a:p>
            <a:r>
              <a:rPr lang="en-US" dirty="0">
                <a:solidFill>
                  <a:srgbClr val="00B0F0"/>
                </a:solidFill>
              </a:rPr>
              <a:t>Regular meetings with LFS IS in Seniors Advisory Committee</a:t>
            </a:r>
          </a:p>
          <a:p>
            <a:r>
              <a:rPr lang="en-US" dirty="0">
                <a:solidFill>
                  <a:srgbClr val="00B0F0"/>
                </a:solidFill>
              </a:rPr>
              <a:t>Regular meetings with SAEA</a:t>
            </a:r>
          </a:p>
          <a:p>
            <a:r>
              <a:rPr lang="en-US" dirty="0">
                <a:solidFill>
                  <a:srgbClr val="00B0F0"/>
                </a:solidFill>
              </a:rPr>
              <a:t>CBS regular internal meetings</a:t>
            </a:r>
          </a:p>
          <a:p>
            <a:r>
              <a:rPr lang="en-US" dirty="0">
                <a:solidFill>
                  <a:srgbClr val="00B0F0"/>
                </a:solidFill>
              </a:rPr>
              <a:t>Upcoming Western Canada Cultural Games to be held in </a:t>
            </a:r>
            <a:r>
              <a:rPr lang="en-US" dirty="0" err="1">
                <a:solidFill>
                  <a:srgbClr val="00B0F0"/>
                </a:solidFill>
              </a:rPr>
              <a:t>Lethbridge</a:t>
            </a:r>
            <a:endParaRPr lang="en-US" dirty="0">
              <a:solidFill>
                <a:srgbClr val="00B0F0"/>
              </a:solidFill>
            </a:endParaRPr>
          </a:p>
          <a:p>
            <a:r>
              <a:rPr lang="en-US" dirty="0">
                <a:solidFill>
                  <a:srgbClr val="00B0F0"/>
                </a:solidFill>
              </a:rPr>
              <a:t>Possible Cultural Concert</a:t>
            </a:r>
          </a:p>
          <a:p>
            <a:r>
              <a:rPr lang="en-US" dirty="0">
                <a:solidFill>
                  <a:srgbClr val="00B0F0"/>
                </a:solidFill>
              </a:rPr>
              <a:t>Annual Cultural Festivals</a:t>
            </a:r>
          </a:p>
          <a:p>
            <a:r>
              <a:rPr lang="en-US" dirty="0">
                <a:solidFill>
                  <a:srgbClr val="00B0F0"/>
                </a:solidFill>
              </a:rPr>
              <a:t>Citizenship and Driver education Classes</a:t>
            </a:r>
          </a:p>
          <a:p>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spTree>
    <p:extLst>
      <p:ext uri="{BB962C8B-B14F-4D97-AF65-F5344CB8AC3E}">
        <p14:creationId xmlns:p14="http://schemas.microsoft.com/office/powerpoint/2010/main" val="4917339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sp>
        <p:nvSpPr>
          <p:cNvPr id="3" name="TextBox 2"/>
          <p:cNvSpPr txBox="1"/>
          <p:nvPr/>
        </p:nvSpPr>
        <p:spPr>
          <a:xfrm>
            <a:off x="754375" y="6177690"/>
            <a:ext cx="5842177" cy="461665"/>
          </a:xfrm>
          <a:prstGeom prst="rect">
            <a:avLst/>
          </a:prstGeom>
          <a:noFill/>
        </p:spPr>
        <p:txBody>
          <a:bodyPr wrap="none" rtlCol="0">
            <a:spAutoFit/>
          </a:bodyPr>
          <a:lstStyle/>
          <a:p>
            <a:r>
              <a:rPr lang="en-US" sz="2400" i="1" dirty="0" smtClean="0">
                <a:solidFill>
                  <a:srgbClr val="00B0F0"/>
                </a:solidFill>
              </a:rPr>
              <a:t>Courtesy of </a:t>
            </a:r>
            <a:r>
              <a:rPr lang="en-US" sz="2400" i="1" dirty="0" err="1" smtClean="0">
                <a:solidFill>
                  <a:srgbClr val="00B0F0"/>
                </a:solidFill>
              </a:rPr>
              <a:t>Ambika</a:t>
            </a:r>
            <a:r>
              <a:rPr lang="en-US" sz="2400" i="1" dirty="0" smtClean="0">
                <a:solidFill>
                  <a:srgbClr val="00B0F0"/>
                </a:solidFill>
              </a:rPr>
              <a:t> </a:t>
            </a:r>
            <a:r>
              <a:rPr lang="en-US" sz="2400" i="1" dirty="0" err="1" smtClean="0">
                <a:solidFill>
                  <a:srgbClr val="00B0F0"/>
                </a:solidFill>
              </a:rPr>
              <a:t>Dahal</a:t>
            </a:r>
            <a:r>
              <a:rPr lang="en-US" sz="2400" i="1" dirty="0" smtClean="0">
                <a:solidFill>
                  <a:srgbClr val="00B0F0"/>
                </a:solidFill>
              </a:rPr>
              <a:t> and Robin </a:t>
            </a:r>
            <a:r>
              <a:rPr lang="en-US" sz="2400" i="1" dirty="0" err="1" smtClean="0">
                <a:solidFill>
                  <a:srgbClr val="00B0F0"/>
                </a:solidFill>
              </a:rPr>
              <a:t>Timsina</a:t>
            </a:r>
            <a:r>
              <a:rPr lang="en-US" sz="2400" i="1" dirty="0" smtClean="0">
                <a:solidFill>
                  <a:srgbClr val="00B0F0"/>
                </a:solidFill>
              </a:rPr>
              <a:t>.</a:t>
            </a:r>
            <a:endParaRPr lang="en-US" sz="2400" i="1" dirty="0">
              <a:solidFill>
                <a:srgbClr val="00B0F0"/>
              </a:solidFill>
            </a:endParaRPr>
          </a:p>
        </p:txBody>
      </p:sp>
      <p:pic>
        <p:nvPicPr>
          <p:cNvPr id="5" name="Picture 4"/>
          <p:cNvPicPr>
            <a:picLocks noChangeAspect="1"/>
          </p:cNvPicPr>
          <p:nvPr/>
        </p:nvPicPr>
        <p:blipFill>
          <a:blip r:embed="rId3">
            <a:lum/>
            <a:alphaModFix/>
          </a:blip>
          <a:srcRect/>
          <a:stretch>
            <a:fillRect/>
          </a:stretch>
        </p:blipFill>
        <p:spPr>
          <a:xfrm>
            <a:off x="7167985" y="4727517"/>
            <a:ext cx="2057039" cy="1723680"/>
          </a:xfrm>
          <a:prstGeom prst="rect">
            <a:avLst/>
          </a:prstGeom>
          <a:noFill/>
          <a:ln>
            <a:noFill/>
          </a:ln>
        </p:spPr>
      </p:pic>
      <p:sp>
        <p:nvSpPr>
          <p:cNvPr id="4" name="Title 3"/>
          <p:cNvSpPr>
            <a:spLocks noGrp="1"/>
          </p:cNvSpPr>
          <p:nvPr>
            <p:ph type="title"/>
          </p:nvPr>
        </p:nvSpPr>
        <p:spPr>
          <a:xfrm>
            <a:off x="1365195" y="985720"/>
            <a:ext cx="7329840" cy="1068935"/>
          </a:xfrm>
        </p:spPr>
        <p:txBody>
          <a:bodyPr>
            <a:normAutofit/>
          </a:bodyPr>
          <a:lstStyle/>
          <a:p>
            <a:pPr algn="ctr"/>
            <a:r>
              <a:rPr lang="en-US" sz="4800" dirty="0" err="1" smtClean="0"/>
              <a:t>Dhanyabadh</a:t>
            </a:r>
            <a:endParaRPr lang="en-US" sz="48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15" y="1749245"/>
            <a:ext cx="5191970" cy="4172399"/>
          </a:xfrm>
          <a:prstGeom prst="rect">
            <a:avLst/>
          </a:prstGeom>
          <a:ln>
            <a:noFill/>
          </a:ln>
          <a:effectLst>
            <a:softEdge rad="112500"/>
          </a:effectLst>
        </p:spPr>
      </p:pic>
    </p:spTree>
    <p:extLst>
      <p:ext uri="{BB962C8B-B14F-4D97-AF65-F5344CB8AC3E}">
        <p14:creationId xmlns:p14="http://schemas.microsoft.com/office/powerpoint/2010/main" val="9547905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138425"/>
            <a:ext cx="8229600" cy="610820"/>
          </a:xfrm>
        </p:spPr>
        <p:txBody>
          <a:bodyPr>
            <a:normAutofit fontScale="90000"/>
          </a:bodyPr>
          <a:lstStyle/>
          <a:p>
            <a:r>
              <a:rPr lang="en-US" dirty="0" smtClean="0"/>
              <a:t>CBS Annual Report</a:t>
            </a:r>
            <a:br>
              <a:rPr lang="en-US" dirty="0" smtClean="0"/>
            </a:br>
            <a:r>
              <a:rPr lang="en-US" sz="2000" dirty="0" smtClean="0"/>
              <a:t>January 2013-December 2013</a:t>
            </a:r>
            <a:endParaRPr lang="en-US" dirty="0"/>
          </a:p>
        </p:txBody>
      </p:sp>
      <p:sp>
        <p:nvSpPr>
          <p:cNvPr id="3" name="Content Placeholder 2"/>
          <p:cNvSpPr>
            <a:spLocks noGrp="1"/>
          </p:cNvSpPr>
          <p:nvPr>
            <p:ph idx="1"/>
          </p:nvPr>
        </p:nvSpPr>
        <p:spPr/>
        <p:txBody>
          <a:bodyPr>
            <a:normAutofit/>
          </a:bodyPr>
          <a:lstStyle/>
          <a:p>
            <a:r>
              <a:rPr lang="en-US" i="1" dirty="0" smtClean="0">
                <a:solidFill>
                  <a:srgbClr val="00B0F0"/>
                </a:solidFill>
              </a:rPr>
              <a:t>Welcoming the new comers</a:t>
            </a:r>
          </a:p>
          <a:p>
            <a:r>
              <a:rPr lang="en-US" i="1" dirty="0" smtClean="0">
                <a:solidFill>
                  <a:srgbClr val="00B0F0"/>
                </a:solidFill>
              </a:rPr>
              <a:t>Meetings </a:t>
            </a:r>
          </a:p>
          <a:p>
            <a:r>
              <a:rPr lang="en-US" i="1" dirty="0" smtClean="0">
                <a:solidFill>
                  <a:srgbClr val="00B0F0"/>
                </a:solidFill>
              </a:rPr>
              <a:t>Training and workshop</a:t>
            </a:r>
          </a:p>
          <a:p>
            <a:r>
              <a:rPr lang="en-US" i="1" dirty="0" smtClean="0">
                <a:solidFill>
                  <a:srgbClr val="00B0F0"/>
                </a:solidFill>
              </a:rPr>
              <a:t>Events</a:t>
            </a:r>
          </a:p>
          <a:p>
            <a:r>
              <a:rPr lang="en-US" i="1" dirty="0" smtClean="0">
                <a:solidFill>
                  <a:srgbClr val="00B0F0"/>
                </a:solidFill>
              </a:rPr>
              <a:t>Achievements</a:t>
            </a:r>
          </a:p>
          <a:p>
            <a:r>
              <a:rPr lang="en-US" i="1" dirty="0" smtClean="0">
                <a:solidFill>
                  <a:srgbClr val="00B0F0"/>
                </a:solidFill>
              </a:rPr>
              <a:t>Financial report</a:t>
            </a:r>
          </a:p>
          <a:p>
            <a:r>
              <a:rPr lang="en-US" i="1" dirty="0" smtClean="0">
                <a:solidFill>
                  <a:srgbClr val="00B0F0"/>
                </a:solidFill>
              </a:rPr>
              <a:t>On </a:t>
            </a:r>
            <a:r>
              <a:rPr lang="en-US" i="1" dirty="0">
                <a:solidFill>
                  <a:srgbClr val="00B0F0"/>
                </a:solidFill>
              </a:rPr>
              <a:t>going and future </a:t>
            </a:r>
            <a:r>
              <a:rPr lang="en-US" i="1" dirty="0" smtClean="0">
                <a:solidFill>
                  <a:srgbClr val="00B0F0"/>
                </a:solidFill>
              </a:rPr>
              <a:t>activities</a:t>
            </a:r>
          </a:p>
          <a:p>
            <a:r>
              <a:rPr lang="en-US" i="1" dirty="0" smtClean="0">
                <a:solidFill>
                  <a:srgbClr val="00B0F0"/>
                </a:solidFill>
              </a:rPr>
              <a:t>Condolence</a:t>
            </a:r>
          </a:p>
          <a:p>
            <a:endParaRPr lang="en-US" dirty="0"/>
          </a:p>
        </p:txBody>
      </p:sp>
      <p:pic>
        <p:nvPicPr>
          <p:cNvPr id="4"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6" name="Picture 5" descr="DSC007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116" y="2360065"/>
            <a:ext cx="3664920" cy="2595984"/>
          </a:xfrm>
          <a:prstGeom prst="rect">
            <a:avLst/>
          </a:prstGeom>
        </p:spPr>
      </p:pic>
    </p:spTree>
    <p:extLst>
      <p:ext uri="{BB962C8B-B14F-4D97-AF65-F5344CB8AC3E}">
        <p14:creationId xmlns:p14="http://schemas.microsoft.com/office/powerpoint/2010/main" val="41033094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Welcoming the New Comers</a:t>
            </a:r>
            <a:endParaRPr lang="en-US" dirty="0"/>
          </a:p>
        </p:txBody>
      </p:sp>
      <p:sp>
        <p:nvSpPr>
          <p:cNvPr id="4" name="Content Placeholder 3"/>
          <p:cNvSpPr>
            <a:spLocks noGrp="1"/>
          </p:cNvSpPr>
          <p:nvPr>
            <p:ph sz="half" idx="2"/>
          </p:nvPr>
        </p:nvSpPr>
        <p:spPr>
          <a:xfrm>
            <a:off x="601670" y="2054655"/>
            <a:ext cx="7635250" cy="4275740"/>
          </a:xfrm>
        </p:spPr>
        <p:txBody>
          <a:bodyPr>
            <a:normAutofit lnSpcReduction="10000"/>
          </a:bodyPr>
          <a:lstStyle/>
          <a:p>
            <a:pPr marL="741239" indent="-275760" algn="ctr">
              <a:buNone/>
              <a:tabLst>
                <a:tab pos="1074599" algn="l"/>
                <a:tab pos="1179358" algn="l"/>
                <a:tab pos="1628639" algn="l"/>
                <a:tab pos="2077919" algn="l"/>
                <a:tab pos="2527199" algn="l"/>
                <a:tab pos="2976479" algn="l"/>
                <a:tab pos="3425759" algn="l"/>
                <a:tab pos="3875039" algn="l"/>
                <a:tab pos="4324319" algn="l"/>
                <a:tab pos="4773598" algn="l"/>
                <a:tab pos="5222879" algn="l"/>
                <a:tab pos="5672159" algn="l"/>
                <a:tab pos="6121439" algn="l"/>
                <a:tab pos="6570719" algn="l"/>
                <a:tab pos="7019638" algn="l"/>
                <a:tab pos="7468919" algn="l"/>
                <a:tab pos="7918199" algn="l"/>
                <a:tab pos="8367479" algn="l"/>
                <a:tab pos="8816758" algn="l"/>
                <a:tab pos="9266039" algn="l"/>
                <a:tab pos="9715318" algn="l"/>
              </a:tabLst>
            </a:pPr>
            <a:r>
              <a:rPr lang="en-US" i="1" dirty="0" smtClean="0">
                <a:solidFill>
                  <a:srgbClr val="00B0F0"/>
                </a:solidFill>
                <a:latin typeface="Times New Roman" pitchFamily="18"/>
                <a:cs typeface="Times New Roman" pitchFamily="18"/>
              </a:rPr>
              <a:t>This </a:t>
            </a:r>
            <a:r>
              <a:rPr lang="en-US" i="1" dirty="0">
                <a:solidFill>
                  <a:srgbClr val="00B0F0"/>
                </a:solidFill>
                <a:latin typeface="Times New Roman" pitchFamily="18"/>
                <a:cs typeface="Times New Roman" pitchFamily="18"/>
              </a:rPr>
              <a:t>year we have many new faces in </a:t>
            </a:r>
            <a:r>
              <a:rPr lang="en-US" i="1" dirty="0" err="1">
                <a:solidFill>
                  <a:srgbClr val="00B0F0"/>
                </a:solidFill>
                <a:latin typeface="Times New Roman" pitchFamily="18"/>
                <a:cs typeface="Times New Roman" pitchFamily="18"/>
              </a:rPr>
              <a:t>Lethbridge</a:t>
            </a:r>
            <a:r>
              <a:rPr lang="en-US" i="1" dirty="0">
                <a:solidFill>
                  <a:srgbClr val="00B0F0"/>
                </a:solidFill>
                <a:latin typeface="Times New Roman" pitchFamily="18"/>
                <a:cs typeface="Times New Roman" pitchFamily="18"/>
              </a:rPr>
              <a:t>. Some are stepping to this world for the first time and some have chosen this place as their future home. Many of us came from Nepal, and some of us moved from various provinces within Canada. Let us welcome them all together with a big applause.</a:t>
            </a:r>
          </a:p>
          <a:p>
            <a:pPr marL="741239" lvl="0" indent="-275760">
              <a:buNone/>
              <a:tabLst>
                <a:tab pos="1074599" algn="l"/>
                <a:tab pos="1179358" algn="l"/>
                <a:tab pos="1628639" algn="l"/>
                <a:tab pos="2077919" algn="l"/>
                <a:tab pos="2527199" algn="l"/>
                <a:tab pos="2976479" algn="l"/>
                <a:tab pos="3425759" algn="l"/>
                <a:tab pos="3875039" algn="l"/>
                <a:tab pos="4324319" algn="l"/>
                <a:tab pos="4773598" algn="l"/>
                <a:tab pos="5222879" algn="l"/>
                <a:tab pos="5672159" algn="l"/>
                <a:tab pos="6121439" algn="l"/>
                <a:tab pos="6570719" algn="l"/>
                <a:tab pos="7019638" algn="l"/>
                <a:tab pos="7468919" algn="l"/>
                <a:tab pos="7918199" algn="l"/>
                <a:tab pos="8367479" algn="l"/>
                <a:tab pos="8816758" algn="l"/>
                <a:tab pos="9266039" algn="l"/>
                <a:tab pos="9715318" algn="l"/>
              </a:tabLst>
            </a:pPr>
            <a:endParaRPr lang="en-US" i="1" dirty="0" smtClean="0">
              <a:latin typeface="New times roman "/>
              <a:cs typeface="Times New Roman" pitchFamily="18"/>
            </a:endParaRPr>
          </a:p>
          <a:p>
            <a:pPr marL="0" indent="0">
              <a:buNone/>
            </a:pPr>
            <a:endParaRPr lang="en-US" dirty="0" smtClean="0">
              <a:solidFill>
                <a:srgbClr val="00B0F0"/>
              </a:solidFill>
            </a:endParaRPr>
          </a:p>
          <a:p>
            <a:pPr marL="0" indent="0">
              <a:buNone/>
            </a:pPr>
            <a:endParaRPr lang="en-US" dirty="0">
              <a:solidFill>
                <a:srgbClr val="00B0F0"/>
              </a:solidFill>
            </a:endParaRPr>
          </a:p>
          <a:p>
            <a:pPr marL="0" indent="0">
              <a:buNone/>
            </a:pPr>
            <a:r>
              <a:rPr lang="en-US" dirty="0" smtClean="0">
                <a:solidFill>
                  <a:srgbClr val="00B0F0"/>
                </a:solidFill>
              </a:rPr>
              <a:t> 2013 New Arrivals to </a:t>
            </a:r>
            <a:r>
              <a:rPr lang="en-US" dirty="0" err="1" smtClean="0">
                <a:solidFill>
                  <a:srgbClr val="00B0F0"/>
                </a:solidFill>
              </a:rPr>
              <a:t>Lethbridge</a:t>
            </a:r>
            <a:r>
              <a:rPr lang="en-US" dirty="0" smtClean="0">
                <a:solidFill>
                  <a:srgbClr val="00B0F0"/>
                </a:solidFill>
              </a:rPr>
              <a:t>: 110</a:t>
            </a:r>
          </a:p>
          <a:p>
            <a:pPr marL="0" indent="0">
              <a:buNone/>
            </a:pPr>
            <a:r>
              <a:rPr lang="en-US" dirty="0" smtClean="0">
                <a:solidFill>
                  <a:srgbClr val="00B0F0"/>
                </a:solidFill>
              </a:rPr>
              <a:t>Total Population:755</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8" name="Picture 9"/>
          <p:cNvPicPr>
            <a:picLocks noChangeAspect="1"/>
          </p:cNvPicPr>
          <p:nvPr/>
        </p:nvPicPr>
        <p:blipFill>
          <a:blip r:embed="rId3">
            <a:lum/>
            <a:alphaModFix/>
          </a:blip>
          <a:srcRect/>
          <a:stretch>
            <a:fillRect/>
          </a:stretch>
        </p:blipFill>
        <p:spPr>
          <a:xfrm>
            <a:off x="6981868" y="5081880"/>
            <a:ext cx="2057039" cy="1723680"/>
          </a:xfrm>
          <a:prstGeom prst="rect">
            <a:avLst/>
          </a:prstGeom>
          <a:noFill/>
          <a:ln>
            <a:noFill/>
          </a:ln>
        </p:spPr>
      </p:pic>
      <p:pic>
        <p:nvPicPr>
          <p:cNvPr id="3" name="Picture 2" descr="Gatherings_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0935" y="4039820"/>
            <a:ext cx="2739540" cy="1838850"/>
          </a:xfrm>
          <a:prstGeom prst="rect">
            <a:avLst/>
          </a:prstGeom>
        </p:spPr>
      </p:pic>
    </p:spTree>
    <p:extLst>
      <p:ext uri="{BB962C8B-B14F-4D97-AF65-F5344CB8AC3E}">
        <p14:creationId xmlns:p14="http://schemas.microsoft.com/office/powerpoint/2010/main" val="37542882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New born babies of this year</a:t>
            </a:r>
            <a:br>
              <a:rPr lang="en-US" dirty="0" smtClean="0"/>
            </a:br>
            <a:r>
              <a:rPr lang="en-US" sz="2400" dirty="0" smtClean="0"/>
              <a:t>“future of our Society”</a:t>
            </a:r>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8" name="Picture 8"/>
          <p:cNvPicPr>
            <a:picLocks noChangeAspect="1"/>
          </p:cNvPicPr>
          <p:nvPr/>
        </p:nvPicPr>
        <p:blipFill>
          <a:blip r:embed="rId3">
            <a:lum/>
            <a:alphaModFix/>
          </a:blip>
          <a:srcRect/>
          <a:stretch>
            <a:fillRect/>
          </a:stretch>
        </p:blipFill>
        <p:spPr>
          <a:xfrm>
            <a:off x="7609577" y="24044"/>
            <a:ext cx="1492919" cy="1190159"/>
          </a:xfrm>
          <a:prstGeom prst="rect">
            <a:avLst/>
          </a:prstGeom>
          <a:noFill/>
          <a:ln>
            <a:noFill/>
          </a:ln>
        </p:spPr>
      </p:pic>
      <p:pic>
        <p:nvPicPr>
          <p:cNvPr id="9" name="Picture 2"/>
          <p:cNvPicPr>
            <a:picLocks noChangeAspect="1"/>
          </p:cNvPicPr>
          <p:nvPr/>
        </p:nvPicPr>
        <p:blipFill>
          <a:blip r:embed="rId4">
            <a:lum/>
            <a:alphaModFix/>
          </a:blip>
          <a:srcRect/>
          <a:stretch>
            <a:fillRect/>
          </a:stretch>
        </p:blipFill>
        <p:spPr>
          <a:xfrm>
            <a:off x="135470" y="5719575"/>
            <a:ext cx="1066320" cy="856800"/>
          </a:xfrm>
          <a:prstGeom prst="rect">
            <a:avLst/>
          </a:prstGeom>
          <a:noFill/>
          <a:ln>
            <a:noFill/>
          </a:ln>
        </p:spPr>
      </p:pic>
      <p:pic>
        <p:nvPicPr>
          <p:cNvPr id="10" name="Picture 2" descr="https://fbcdn-sphotos-a-a.akamaihd.net/hphotos-ak-ash2/t1/295662_230128807131938_832359855_n.jpg"/>
          <p:cNvPicPr>
            <a:picLocks noGrp="1" noChangeAspect="1" noChangeArrowheads="1"/>
          </p:cNvPicPr>
          <p:nvPr>
            <p:ph sz="half" idx="2"/>
          </p:nvPr>
        </p:nvPicPr>
        <p:blipFill>
          <a:blip r:embed="rId5" cstate="print"/>
          <a:srcRect/>
          <a:stretch>
            <a:fillRect/>
          </a:stretch>
        </p:blipFill>
        <p:spPr bwMode="auto">
          <a:xfrm>
            <a:off x="1365195" y="1596540"/>
            <a:ext cx="4083096" cy="4796026"/>
          </a:xfrm>
          <a:prstGeom prst="rect">
            <a:avLst/>
          </a:prstGeom>
          <a:noFill/>
        </p:spPr>
      </p:pic>
      <p:sp>
        <p:nvSpPr>
          <p:cNvPr id="11" name="TextBox 10"/>
          <p:cNvSpPr txBox="1"/>
          <p:nvPr/>
        </p:nvSpPr>
        <p:spPr>
          <a:xfrm>
            <a:off x="4113885" y="1690366"/>
            <a:ext cx="1287532" cy="369332"/>
          </a:xfrm>
          <a:prstGeom prst="rect">
            <a:avLst/>
          </a:prstGeom>
          <a:noFill/>
        </p:spPr>
        <p:txBody>
          <a:bodyPr wrap="none" rtlCol="0">
            <a:spAutoFit/>
          </a:bodyPr>
          <a:lstStyle/>
          <a:p>
            <a:r>
              <a:rPr lang="en-US" i="1" dirty="0" err="1" smtClean="0">
                <a:solidFill>
                  <a:schemeClr val="tx2"/>
                </a:solidFill>
              </a:rPr>
              <a:t>Aayan</a:t>
            </a:r>
            <a:r>
              <a:rPr lang="en-US" i="1" dirty="0" smtClean="0">
                <a:solidFill>
                  <a:schemeClr val="tx2"/>
                </a:solidFill>
              </a:rPr>
              <a:t> </a:t>
            </a:r>
            <a:r>
              <a:rPr lang="en-US" i="1" dirty="0" err="1" smtClean="0">
                <a:solidFill>
                  <a:schemeClr val="tx2"/>
                </a:solidFill>
              </a:rPr>
              <a:t>Sarki</a:t>
            </a:r>
            <a:endParaRPr lang="en-US" i="1" dirty="0">
              <a:solidFill>
                <a:schemeClr val="tx2"/>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605" y="1596540"/>
            <a:ext cx="3587224" cy="4782964"/>
          </a:xfrm>
          <a:prstGeom prst="rect">
            <a:avLst/>
          </a:prstGeom>
        </p:spPr>
      </p:pic>
      <p:sp>
        <p:nvSpPr>
          <p:cNvPr id="13" name="TextBox 12"/>
          <p:cNvSpPr txBox="1"/>
          <p:nvPr/>
        </p:nvSpPr>
        <p:spPr>
          <a:xfrm>
            <a:off x="1719365" y="1990733"/>
            <a:ext cx="1478290" cy="369332"/>
          </a:xfrm>
          <a:prstGeom prst="rect">
            <a:avLst/>
          </a:prstGeom>
          <a:noFill/>
        </p:spPr>
        <p:txBody>
          <a:bodyPr wrap="none" rtlCol="0">
            <a:spAutoFit/>
          </a:bodyPr>
          <a:lstStyle/>
          <a:p>
            <a:r>
              <a:rPr lang="en-US" i="1" dirty="0" err="1" smtClean="0">
                <a:solidFill>
                  <a:srgbClr val="FFFF00"/>
                </a:solidFill>
              </a:rPr>
              <a:t>Anisa</a:t>
            </a:r>
            <a:r>
              <a:rPr lang="en-US" i="1" dirty="0" smtClean="0">
                <a:solidFill>
                  <a:srgbClr val="FFFF00"/>
                </a:solidFill>
              </a:rPr>
              <a:t> </a:t>
            </a:r>
            <a:r>
              <a:rPr lang="en-US" i="1" dirty="0" err="1" smtClean="0">
                <a:solidFill>
                  <a:srgbClr val="FFFF00"/>
                </a:solidFill>
              </a:rPr>
              <a:t>Timsina</a:t>
            </a:r>
            <a:endParaRPr lang="en-US" i="1" dirty="0">
              <a:solidFill>
                <a:srgbClr val="FFFF00"/>
              </a:solidFill>
            </a:endParaRPr>
          </a:p>
        </p:txBody>
      </p:sp>
      <p:pic>
        <p:nvPicPr>
          <p:cNvPr id="14" name="Picture 2" descr="https://fbcdn-sphotos-g-a.akamaihd.net/hphotos-ak-ash3/1453298_580426498718404_1838756363_n.jpg"/>
          <p:cNvPicPr>
            <a:picLocks noChangeAspect="1" noChangeArrowheads="1"/>
          </p:cNvPicPr>
          <p:nvPr/>
        </p:nvPicPr>
        <p:blipFill>
          <a:blip r:embed="rId7" cstate="print"/>
          <a:srcRect/>
          <a:stretch>
            <a:fillRect/>
          </a:stretch>
        </p:blipFill>
        <p:spPr bwMode="auto">
          <a:xfrm>
            <a:off x="1365195" y="1939963"/>
            <a:ext cx="5461488" cy="4096117"/>
          </a:xfrm>
          <a:prstGeom prst="rect">
            <a:avLst/>
          </a:prstGeom>
          <a:noFill/>
        </p:spPr>
      </p:pic>
      <p:sp>
        <p:nvSpPr>
          <p:cNvPr id="15" name="TextBox 14"/>
          <p:cNvSpPr txBox="1"/>
          <p:nvPr/>
        </p:nvSpPr>
        <p:spPr>
          <a:xfrm>
            <a:off x="4724705" y="5163916"/>
            <a:ext cx="1568058" cy="369332"/>
          </a:xfrm>
          <a:prstGeom prst="rect">
            <a:avLst/>
          </a:prstGeom>
          <a:noFill/>
        </p:spPr>
        <p:txBody>
          <a:bodyPr wrap="none" rtlCol="0">
            <a:spAutoFit/>
          </a:bodyPr>
          <a:lstStyle/>
          <a:p>
            <a:r>
              <a:rPr lang="en-US" i="1" dirty="0" err="1" smtClean="0">
                <a:solidFill>
                  <a:srgbClr val="002060"/>
                </a:solidFill>
              </a:rPr>
              <a:t>Divana</a:t>
            </a:r>
            <a:r>
              <a:rPr lang="en-US" i="1" dirty="0" smtClean="0">
                <a:solidFill>
                  <a:srgbClr val="002060"/>
                </a:solidFill>
              </a:rPr>
              <a:t> </a:t>
            </a:r>
            <a:r>
              <a:rPr lang="en-US" i="1" dirty="0" err="1" smtClean="0">
                <a:solidFill>
                  <a:srgbClr val="002060"/>
                </a:solidFill>
              </a:rPr>
              <a:t>Subedi</a:t>
            </a:r>
            <a:r>
              <a:rPr lang="en-US" i="1" dirty="0" smtClean="0">
                <a:solidFill>
                  <a:srgbClr val="002060"/>
                </a:solidFill>
              </a:rPr>
              <a:t> </a:t>
            </a:r>
            <a:endParaRPr lang="en-US" i="1" dirty="0">
              <a:solidFill>
                <a:srgbClr val="002060"/>
              </a:solidFill>
            </a:endParaRPr>
          </a:p>
        </p:txBody>
      </p:sp>
      <p:pic>
        <p:nvPicPr>
          <p:cNvPr id="16" name="Picture 2" descr="C:\Users\ambika\Desktop\power point\1524745_659414017442211_1383942250_n.jpg"/>
          <p:cNvPicPr>
            <a:picLocks noChangeAspect="1" noChangeArrowheads="1"/>
          </p:cNvPicPr>
          <p:nvPr/>
        </p:nvPicPr>
        <p:blipFill>
          <a:blip r:embed="rId8" cstate="print"/>
          <a:srcRect/>
          <a:stretch>
            <a:fillRect/>
          </a:stretch>
        </p:blipFill>
        <p:spPr bwMode="auto">
          <a:xfrm>
            <a:off x="1319821" y="1969722"/>
            <a:ext cx="5506861" cy="4130147"/>
          </a:xfrm>
          <a:prstGeom prst="rect">
            <a:avLst/>
          </a:prstGeom>
          <a:noFill/>
        </p:spPr>
      </p:pic>
      <p:sp>
        <p:nvSpPr>
          <p:cNvPr id="17" name="TextBox 16"/>
          <p:cNvSpPr txBox="1"/>
          <p:nvPr/>
        </p:nvSpPr>
        <p:spPr>
          <a:xfrm>
            <a:off x="3934528" y="4497935"/>
            <a:ext cx="1269130" cy="369332"/>
          </a:xfrm>
          <a:prstGeom prst="rect">
            <a:avLst/>
          </a:prstGeom>
          <a:noFill/>
        </p:spPr>
        <p:txBody>
          <a:bodyPr wrap="none" rtlCol="0">
            <a:spAutoFit/>
          </a:bodyPr>
          <a:lstStyle/>
          <a:p>
            <a:r>
              <a:rPr lang="en-US" dirty="0" smtClean="0">
                <a:solidFill>
                  <a:srgbClr val="FFFF00"/>
                </a:solidFill>
              </a:rPr>
              <a:t>Evan </a:t>
            </a:r>
            <a:r>
              <a:rPr lang="en-US" dirty="0" err="1" smtClean="0">
                <a:solidFill>
                  <a:srgbClr val="FFFF00"/>
                </a:solidFill>
              </a:rPr>
              <a:t>Bhujel</a:t>
            </a:r>
            <a:endParaRPr lang="en-US" dirty="0">
              <a:solidFill>
                <a:srgbClr val="FFFF00"/>
              </a:solidFill>
            </a:endParaRPr>
          </a:p>
        </p:txBody>
      </p:sp>
      <p:pic>
        <p:nvPicPr>
          <p:cNvPr id="18" name="Picture 3" descr="C:\Users\ambika\Desktop\power point\1508441_688776454500859_777085183_n.jpg"/>
          <p:cNvPicPr>
            <a:picLocks noChangeAspect="1" noChangeArrowheads="1"/>
          </p:cNvPicPr>
          <p:nvPr/>
        </p:nvPicPr>
        <p:blipFill>
          <a:blip r:embed="rId9" cstate="print"/>
          <a:srcRect/>
          <a:stretch>
            <a:fillRect/>
          </a:stretch>
        </p:blipFill>
        <p:spPr bwMode="auto">
          <a:xfrm>
            <a:off x="1976015" y="1791133"/>
            <a:ext cx="3569462" cy="4487324"/>
          </a:xfrm>
          <a:prstGeom prst="rect">
            <a:avLst/>
          </a:prstGeom>
          <a:noFill/>
        </p:spPr>
      </p:pic>
      <p:sp>
        <p:nvSpPr>
          <p:cNvPr id="19" name="TextBox 18"/>
          <p:cNvSpPr txBox="1"/>
          <p:nvPr/>
        </p:nvSpPr>
        <p:spPr>
          <a:xfrm>
            <a:off x="4312317" y="1969722"/>
            <a:ext cx="957313" cy="646331"/>
          </a:xfrm>
          <a:prstGeom prst="rect">
            <a:avLst/>
          </a:prstGeom>
          <a:noFill/>
        </p:spPr>
        <p:txBody>
          <a:bodyPr wrap="none" rtlCol="0">
            <a:spAutoFit/>
          </a:bodyPr>
          <a:lstStyle/>
          <a:p>
            <a:r>
              <a:rPr lang="en-US" i="1" dirty="0" err="1" smtClean="0">
                <a:solidFill>
                  <a:schemeClr val="tx2"/>
                </a:solidFill>
              </a:rPr>
              <a:t>Pratuish</a:t>
            </a:r>
            <a:endParaRPr lang="en-US" i="1" dirty="0" smtClean="0">
              <a:solidFill>
                <a:schemeClr val="tx2"/>
              </a:solidFill>
            </a:endParaRPr>
          </a:p>
          <a:p>
            <a:r>
              <a:rPr lang="en-US" i="1" dirty="0" err="1" smtClean="0">
                <a:solidFill>
                  <a:schemeClr val="tx2"/>
                </a:solidFill>
              </a:rPr>
              <a:t>Timsina</a:t>
            </a:r>
            <a:endParaRPr lang="en-US" i="1" dirty="0">
              <a:solidFill>
                <a:schemeClr val="tx2"/>
              </a:solidFill>
            </a:endParaRPr>
          </a:p>
        </p:txBody>
      </p:sp>
      <p:pic>
        <p:nvPicPr>
          <p:cNvPr id="22" name="Picture 2" descr="https://fbcdn-sphotos-f-a.akamaihd.net/hphotos-ak-frc3/164961_377155835734547_885018204_n.jpg?lvh=1"/>
          <p:cNvPicPr>
            <a:picLocks noChangeAspect="1" noChangeArrowheads="1"/>
          </p:cNvPicPr>
          <p:nvPr/>
        </p:nvPicPr>
        <p:blipFill>
          <a:blip r:embed="rId10" cstate="print"/>
          <a:srcRect/>
          <a:stretch>
            <a:fillRect/>
          </a:stretch>
        </p:blipFill>
        <p:spPr bwMode="auto">
          <a:xfrm>
            <a:off x="1749212" y="1584566"/>
            <a:ext cx="3520418" cy="4693891"/>
          </a:xfrm>
          <a:prstGeom prst="rect">
            <a:avLst/>
          </a:prstGeom>
          <a:noFill/>
        </p:spPr>
      </p:pic>
      <p:sp>
        <p:nvSpPr>
          <p:cNvPr id="23" name="TextBox 22"/>
          <p:cNvSpPr txBox="1"/>
          <p:nvPr/>
        </p:nvSpPr>
        <p:spPr>
          <a:xfrm>
            <a:off x="1973575" y="1969130"/>
            <a:ext cx="1553630" cy="369332"/>
          </a:xfrm>
          <a:prstGeom prst="rect">
            <a:avLst/>
          </a:prstGeom>
          <a:noFill/>
        </p:spPr>
        <p:txBody>
          <a:bodyPr wrap="none" rtlCol="0">
            <a:spAutoFit/>
          </a:bodyPr>
          <a:lstStyle/>
          <a:p>
            <a:r>
              <a:rPr lang="en-US" i="1" dirty="0" err="1" smtClean="0">
                <a:solidFill>
                  <a:srgbClr val="FFFF00"/>
                </a:solidFill>
              </a:rPr>
              <a:t>Shikha</a:t>
            </a:r>
            <a:r>
              <a:rPr lang="en-US" i="1" dirty="0" smtClean="0">
                <a:solidFill>
                  <a:srgbClr val="FFFF00"/>
                </a:solidFill>
              </a:rPr>
              <a:t> </a:t>
            </a:r>
            <a:r>
              <a:rPr lang="en-US" i="1" dirty="0" err="1" smtClean="0">
                <a:solidFill>
                  <a:srgbClr val="FFFF00"/>
                </a:solidFill>
              </a:rPr>
              <a:t>Gurung</a:t>
            </a:r>
            <a:endParaRPr lang="en-US" i="1" dirty="0">
              <a:solidFill>
                <a:srgbClr val="FFFF00"/>
              </a:solidFill>
            </a:endParaRPr>
          </a:p>
        </p:txBody>
      </p:sp>
      <p:pic>
        <p:nvPicPr>
          <p:cNvPr id="25" name="Picture 2" descr="C:\Users\ambika\Desktop\power point\1482844_746642245365112_91764117_n.jpg"/>
          <p:cNvPicPr>
            <a:picLocks noChangeAspect="1" noChangeArrowheads="1"/>
          </p:cNvPicPr>
          <p:nvPr/>
        </p:nvPicPr>
        <p:blipFill>
          <a:blip r:embed="rId11" cstate="print"/>
          <a:srcRect/>
          <a:stretch>
            <a:fillRect/>
          </a:stretch>
        </p:blipFill>
        <p:spPr bwMode="auto">
          <a:xfrm>
            <a:off x="1883705" y="2283843"/>
            <a:ext cx="4101646" cy="3076235"/>
          </a:xfrm>
          <a:prstGeom prst="rect">
            <a:avLst/>
          </a:prstGeom>
          <a:noFill/>
        </p:spPr>
      </p:pic>
      <p:sp>
        <p:nvSpPr>
          <p:cNvPr id="26" name="TextBox 25"/>
          <p:cNvSpPr txBox="1"/>
          <p:nvPr/>
        </p:nvSpPr>
        <p:spPr>
          <a:xfrm>
            <a:off x="1941696" y="2467526"/>
            <a:ext cx="1526380" cy="369332"/>
          </a:xfrm>
          <a:prstGeom prst="rect">
            <a:avLst/>
          </a:prstGeom>
          <a:noFill/>
        </p:spPr>
        <p:txBody>
          <a:bodyPr wrap="none" rtlCol="0">
            <a:spAutoFit/>
          </a:bodyPr>
          <a:lstStyle/>
          <a:p>
            <a:r>
              <a:rPr lang="en-US" i="1" dirty="0" err="1" smtClean="0">
                <a:solidFill>
                  <a:srgbClr val="002060"/>
                </a:solidFill>
              </a:rPr>
              <a:t>Sunima</a:t>
            </a:r>
            <a:r>
              <a:rPr lang="en-US" i="1" dirty="0" smtClean="0">
                <a:solidFill>
                  <a:srgbClr val="002060"/>
                </a:solidFill>
              </a:rPr>
              <a:t> </a:t>
            </a:r>
            <a:r>
              <a:rPr lang="en-US" i="1" dirty="0" err="1" smtClean="0">
                <a:solidFill>
                  <a:srgbClr val="002060"/>
                </a:solidFill>
              </a:rPr>
              <a:t>Bhujel</a:t>
            </a:r>
            <a:endParaRPr lang="en-US" i="1" dirty="0">
              <a:solidFill>
                <a:srgbClr val="002060"/>
              </a:solidFill>
            </a:endParaRPr>
          </a:p>
        </p:txBody>
      </p:sp>
      <p:pic>
        <p:nvPicPr>
          <p:cNvPr id="29" name="Picture 2"/>
          <p:cNvPicPr>
            <a:picLocks noChangeAspect="1"/>
          </p:cNvPicPr>
          <p:nvPr/>
        </p:nvPicPr>
        <p:blipFill>
          <a:blip r:embed="rId12">
            <a:lum/>
            <a:alphaModFix/>
          </a:blip>
          <a:srcRect/>
          <a:stretch>
            <a:fillRect/>
          </a:stretch>
        </p:blipFill>
        <p:spPr>
          <a:xfrm>
            <a:off x="7550668" y="5348582"/>
            <a:ext cx="1399230" cy="1345819"/>
          </a:xfrm>
          <a:prstGeom prst="rect">
            <a:avLst/>
          </a:prstGeom>
          <a:noFill/>
          <a:ln>
            <a:noFill/>
          </a:ln>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02820" y="1990733"/>
            <a:ext cx="3705914" cy="4195449"/>
          </a:xfrm>
          <a:prstGeom prst="rect">
            <a:avLst/>
          </a:prstGeom>
        </p:spPr>
      </p:pic>
      <p:sp>
        <p:nvSpPr>
          <p:cNvPr id="4" name="TextBox 3"/>
          <p:cNvSpPr txBox="1"/>
          <p:nvPr/>
        </p:nvSpPr>
        <p:spPr>
          <a:xfrm>
            <a:off x="3527205" y="2265352"/>
            <a:ext cx="1773242" cy="369332"/>
          </a:xfrm>
          <a:prstGeom prst="rect">
            <a:avLst/>
          </a:prstGeom>
          <a:noFill/>
        </p:spPr>
        <p:txBody>
          <a:bodyPr wrap="none" rtlCol="0">
            <a:spAutoFit/>
          </a:bodyPr>
          <a:lstStyle/>
          <a:p>
            <a:r>
              <a:rPr lang="en-US" i="1" dirty="0" err="1" smtClean="0"/>
              <a:t>Pranisha</a:t>
            </a:r>
            <a:r>
              <a:rPr lang="en-US" i="1" dirty="0" smtClean="0"/>
              <a:t> Sharma</a:t>
            </a:r>
            <a:endParaRPr lang="en-US" i="1" dirty="0"/>
          </a:p>
        </p:txBody>
      </p:sp>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98009" y="1970010"/>
            <a:ext cx="3203408" cy="4271211"/>
          </a:xfrm>
          <a:prstGeom prst="rect">
            <a:avLst/>
          </a:prstGeom>
        </p:spPr>
      </p:pic>
      <p:sp>
        <p:nvSpPr>
          <p:cNvPr id="6" name="TextBox 5"/>
          <p:cNvSpPr txBox="1"/>
          <p:nvPr/>
        </p:nvSpPr>
        <p:spPr>
          <a:xfrm>
            <a:off x="3818392" y="2396204"/>
            <a:ext cx="1437445" cy="369332"/>
          </a:xfrm>
          <a:prstGeom prst="rect">
            <a:avLst/>
          </a:prstGeom>
          <a:noFill/>
        </p:spPr>
        <p:txBody>
          <a:bodyPr wrap="none" rtlCol="0">
            <a:spAutoFit/>
          </a:bodyPr>
          <a:lstStyle/>
          <a:p>
            <a:r>
              <a:rPr lang="en-US" dirty="0" err="1" smtClean="0">
                <a:solidFill>
                  <a:srgbClr val="FFFF00"/>
                </a:solidFill>
              </a:rPr>
              <a:t>Sarins</a:t>
            </a:r>
            <a:r>
              <a:rPr lang="en-US" dirty="0" smtClean="0">
                <a:solidFill>
                  <a:srgbClr val="FFFF00"/>
                </a:solidFill>
              </a:rPr>
              <a:t> </a:t>
            </a:r>
            <a:r>
              <a:rPr lang="en-US" dirty="0" err="1" smtClean="0">
                <a:solidFill>
                  <a:srgbClr val="FFFF00"/>
                </a:solidFill>
              </a:rPr>
              <a:t>Dhakal</a:t>
            </a:r>
            <a:endParaRPr lang="en-US" dirty="0">
              <a:solidFill>
                <a:srgbClr val="FFFF00"/>
              </a:solidFill>
            </a:endParaRPr>
          </a:p>
        </p:txBody>
      </p:sp>
      <p:pic>
        <p:nvPicPr>
          <p:cNvPr id="24" name="Pictur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6724" y="2094490"/>
            <a:ext cx="4775607" cy="3581705"/>
          </a:xfrm>
          <a:prstGeom prst="rect">
            <a:avLst/>
          </a:prstGeom>
        </p:spPr>
      </p:pic>
      <p:sp>
        <p:nvSpPr>
          <p:cNvPr id="27" name="TextBox 26"/>
          <p:cNvSpPr txBox="1"/>
          <p:nvPr/>
        </p:nvSpPr>
        <p:spPr>
          <a:xfrm>
            <a:off x="4413826" y="2396204"/>
            <a:ext cx="1645259" cy="369332"/>
          </a:xfrm>
          <a:prstGeom prst="rect">
            <a:avLst/>
          </a:prstGeom>
          <a:noFill/>
        </p:spPr>
        <p:txBody>
          <a:bodyPr wrap="none" rtlCol="0">
            <a:spAutoFit/>
          </a:bodyPr>
          <a:lstStyle/>
          <a:p>
            <a:r>
              <a:rPr lang="en-US" dirty="0" err="1" smtClean="0">
                <a:solidFill>
                  <a:srgbClr val="FFFF00"/>
                </a:solidFill>
              </a:rPr>
              <a:t>Sabeel</a:t>
            </a:r>
            <a:r>
              <a:rPr lang="en-US" dirty="0" smtClean="0">
                <a:solidFill>
                  <a:srgbClr val="FFFF00"/>
                </a:solidFill>
              </a:rPr>
              <a:t> </a:t>
            </a:r>
            <a:r>
              <a:rPr lang="en-US" dirty="0" err="1" smtClean="0">
                <a:solidFill>
                  <a:srgbClr val="FFFF00"/>
                </a:solidFill>
              </a:rPr>
              <a:t>Lowgon</a:t>
            </a:r>
            <a:r>
              <a:rPr lang="en-US" dirty="0" smtClean="0">
                <a:solidFill>
                  <a:srgbClr val="FFFF00"/>
                </a:solidFill>
              </a:rPr>
              <a:t> </a:t>
            </a:r>
            <a:endParaRPr lang="en-US" dirty="0">
              <a:solidFill>
                <a:srgbClr val="FFFF00"/>
              </a:solidFill>
            </a:endParaRPr>
          </a:p>
        </p:txBody>
      </p:sp>
      <p:pic>
        <p:nvPicPr>
          <p:cNvPr id="28" name="Picture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63937" y="2283843"/>
            <a:ext cx="3671552" cy="3671552"/>
          </a:xfrm>
          <a:prstGeom prst="rect">
            <a:avLst/>
          </a:prstGeom>
        </p:spPr>
      </p:pic>
      <p:sp>
        <p:nvSpPr>
          <p:cNvPr id="30" name="TextBox 29"/>
          <p:cNvSpPr txBox="1"/>
          <p:nvPr/>
        </p:nvSpPr>
        <p:spPr>
          <a:xfrm>
            <a:off x="3010621" y="4979250"/>
            <a:ext cx="1847814" cy="369332"/>
          </a:xfrm>
          <a:prstGeom prst="rect">
            <a:avLst/>
          </a:prstGeom>
          <a:noFill/>
        </p:spPr>
        <p:txBody>
          <a:bodyPr wrap="none" rtlCol="0">
            <a:spAutoFit/>
          </a:bodyPr>
          <a:lstStyle/>
          <a:p>
            <a:r>
              <a:rPr lang="en-US" dirty="0" err="1" smtClean="0">
                <a:solidFill>
                  <a:srgbClr val="FF0000"/>
                </a:solidFill>
              </a:rPr>
              <a:t>Aanushka</a:t>
            </a:r>
            <a:r>
              <a:rPr lang="en-US" dirty="0" smtClean="0">
                <a:solidFill>
                  <a:srgbClr val="FF0000"/>
                </a:solidFill>
              </a:rPr>
              <a:t> </a:t>
            </a:r>
            <a:r>
              <a:rPr lang="en-US" dirty="0" err="1" smtClean="0">
                <a:solidFill>
                  <a:srgbClr val="FF0000"/>
                </a:solidFill>
              </a:rPr>
              <a:t>Gurung</a:t>
            </a:r>
            <a:endParaRPr lang="en-US" dirty="0">
              <a:solidFill>
                <a:srgbClr val="FF0000"/>
              </a:solidFill>
            </a:endParaRPr>
          </a:p>
        </p:txBody>
      </p:sp>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2393" y="2652192"/>
            <a:ext cx="4571997" cy="2571749"/>
          </a:xfrm>
          <a:prstGeom prst="rect">
            <a:avLst/>
          </a:prstGeom>
        </p:spPr>
      </p:pic>
      <p:sp>
        <p:nvSpPr>
          <p:cNvPr id="31" name="TextBox 30"/>
          <p:cNvSpPr txBox="1"/>
          <p:nvPr/>
        </p:nvSpPr>
        <p:spPr>
          <a:xfrm>
            <a:off x="4440821" y="3059668"/>
            <a:ext cx="1525674" cy="369332"/>
          </a:xfrm>
          <a:prstGeom prst="rect">
            <a:avLst/>
          </a:prstGeom>
          <a:noFill/>
        </p:spPr>
        <p:txBody>
          <a:bodyPr wrap="none" rtlCol="0">
            <a:spAutoFit/>
          </a:bodyPr>
          <a:lstStyle/>
          <a:p>
            <a:r>
              <a:rPr lang="en-US" dirty="0" err="1" smtClean="0">
                <a:solidFill>
                  <a:srgbClr val="FF0000"/>
                </a:solidFill>
              </a:rPr>
              <a:t>Aryana</a:t>
            </a:r>
            <a:r>
              <a:rPr lang="en-US" dirty="0" smtClean="0">
                <a:solidFill>
                  <a:srgbClr val="FF0000"/>
                </a:solidFill>
              </a:rPr>
              <a:t> </a:t>
            </a:r>
            <a:r>
              <a:rPr lang="en-US" dirty="0" err="1" smtClean="0">
                <a:solidFill>
                  <a:srgbClr val="FF0000"/>
                </a:solidFill>
              </a:rPr>
              <a:t>Nerula</a:t>
            </a:r>
            <a:endParaRPr lang="en-US" dirty="0">
              <a:solidFill>
                <a:srgbClr val="FF0000"/>
              </a:solidFill>
            </a:endParaRPr>
          </a:p>
        </p:txBody>
      </p:sp>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86000" y="1800146"/>
            <a:ext cx="3507640" cy="4676853"/>
          </a:xfrm>
          <a:prstGeom prst="rect">
            <a:avLst/>
          </a:prstGeom>
        </p:spPr>
      </p:pic>
      <p:sp>
        <p:nvSpPr>
          <p:cNvPr id="32" name="TextBox 31"/>
          <p:cNvSpPr txBox="1"/>
          <p:nvPr/>
        </p:nvSpPr>
        <p:spPr>
          <a:xfrm>
            <a:off x="4238408" y="1981759"/>
            <a:ext cx="1546449" cy="369332"/>
          </a:xfrm>
          <a:prstGeom prst="rect">
            <a:avLst/>
          </a:prstGeom>
          <a:noFill/>
        </p:spPr>
        <p:txBody>
          <a:bodyPr wrap="none" rtlCol="0">
            <a:spAutoFit/>
          </a:bodyPr>
          <a:lstStyle/>
          <a:p>
            <a:r>
              <a:rPr lang="en-US" dirty="0" err="1">
                <a:solidFill>
                  <a:schemeClr val="bg1"/>
                </a:solidFill>
              </a:rPr>
              <a:t>Ashika</a:t>
            </a:r>
            <a:r>
              <a:rPr lang="en-US" dirty="0">
                <a:solidFill>
                  <a:schemeClr val="bg1"/>
                </a:solidFill>
              </a:rPr>
              <a:t> </a:t>
            </a:r>
            <a:r>
              <a:rPr lang="en-US" dirty="0" err="1">
                <a:solidFill>
                  <a:schemeClr val="bg1"/>
                </a:solidFill>
              </a:rPr>
              <a:t>Gurung</a:t>
            </a:r>
            <a:endParaRPr lang="en-US" dirty="0">
              <a:solidFill>
                <a:schemeClr val="bg1"/>
              </a:solidFill>
            </a:endParaRPr>
          </a:p>
        </p:txBody>
      </p:sp>
    </p:spTree>
    <p:extLst>
      <p:ext uri="{BB962C8B-B14F-4D97-AF65-F5344CB8AC3E}">
        <p14:creationId xmlns:p14="http://schemas.microsoft.com/office/powerpoint/2010/main" val="670135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0"/>
                                        </p:tgtEl>
                                        <p:attrNameLst>
                                          <p:attrName>ppt_x</p:attrName>
                                        </p:attrNameLst>
                                      </p:cBhvr>
                                      <p:tavLst>
                                        <p:tav tm="0">
                                          <p:val>
                                            <p:strVal val="ppt_x"/>
                                          </p:val>
                                        </p:tav>
                                        <p:tav tm="100000">
                                          <p:val>
                                            <p:strVal val="ppt_x"/>
                                          </p:val>
                                        </p:tav>
                                      </p:tavLst>
                                    </p:anim>
                                    <p:anim calcmode="lin" valueType="num">
                                      <p:cBhvr additive="base">
                                        <p:cTn id="29" dur="500"/>
                                        <p:tgtEl>
                                          <p:spTgt spid="10"/>
                                        </p:tgtEl>
                                        <p:attrNameLst>
                                          <p:attrName>ppt_y</p:attrName>
                                        </p:attrNameLst>
                                      </p:cBhvr>
                                      <p:tavLst>
                                        <p:tav tm="0">
                                          <p:val>
                                            <p:strVal val="ppt_y"/>
                                          </p:val>
                                        </p:tav>
                                        <p:tav tm="100000">
                                          <p:val>
                                            <p:strVal val="1+ppt_h/2"/>
                                          </p:val>
                                        </p:tav>
                                      </p:tavLst>
                                    </p:anim>
                                    <p:set>
                                      <p:cBhvr>
                                        <p:cTn id="30" dur="1" fill="hold">
                                          <p:stCondLst>
                                            <p:cond delay="499"/>
                                          </p:stCondLst>
                                        </p:cTn>
                                        <p:tgtEl>
                                          <p:spTgt spid="10"/>
                                        </p:tgtEl>
                                        <p:attrNameLst>
                                          <p:attrName>style.visibility</p:attrName>
                                        </p:attrNameLst>
                                      </p:cBhvr>
                                      <p:to>
                                        <p:strVal val="hidden"/>
                                      </p:to>
                                    </p:set>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xit" presetSubtype="0" fill="hold" grpId="1" nodeType="clickEffect">
                                  <p:stCondLst>
                                    <p:cond delay="0"/>
                                  </p:stCondLst>
                                  <p:childTnLst>
                                    <p:animEffect transition="out" filter="wipe(down)">
                                      <p:cBhvr>
                                        <p:cTn id="42" dur="180" accel="50000">
                                          <p:stCondLst>
                                            <p:cond delay="1820"/>
                                          </p:stCondLst>
                                        </p:cTn>
                                        <p:tgtEl>
                                          <p:spTgt spid="13"/>
                                        </p:tgtEl>
                                      </p:cBhvr>
                                    </p:animEffect>
                                    <p:anim calcmode="lin" valueType="num">
                                      <p:cBhvr>
                                        <p:cTn id="43"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50" dur="26">
                                          <p:stCondLst>
                                            <p:cond delay="620"/>
                                          </p:stCondLst>
                                        </p:cTn>
                                        <p:tgtEl>
                                          <p:spTgt spid="13"/>
                                        </p:tgtEl>
                                      </p:cBhvr>
                                      <p:to x="100000" y="60000"/>
                                    </p:animScale>
                                    <p:animScale>
                                      <p:cBhvr>
                                        <p:cTn id="51" dur="166" decel="50000">
                                          <p:stCondLst>
                                            <p:cond delay="64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set>
                                      <p:cBhvr>
                                        <p:cTn id="58" dur="1" fill="hold">
                                          <p:stCondLst>
                                            <p:cond delay="1999"/>
                                          </p:stCondLst>
                                        </p:cTn>
                                        <p:tgtEl>
                                          <p:spTgt spid="13"/>
                                        </p:tgtEl>
                                        <p:attrNameLst>
                                          <p:attrName>style.visibility</p:attrName>
                                        </p:attrNameLst>
                                      </p:cBhvr>
                                      <p:to>
                                        <p:strVal val="hidden"/>
                                      </p:to>
                                    </p:set>
                                  </p:childTnLst>
                                </p:cTn>
                              </p:par>
                              <p:par>
                                <p:cTn id="59" presetID="26" presetClass="exit" presetSubtype="0" fill="hold" nodeType="withEffect">
                                  <p:stCondLst>
                                    <p:cond delay="0"/>
                                  </p:stCondLst>
                                  <p:childTnLst>
                                    <p:animEffect transition="out" filter="wipe(down)">
                                      <p:cBhvr>
                                        <p:cTn id="60" dur="180" accel="50000">
                                          <p:stCondLst>
                                            <p:cond delay="1820"/>
                                          </p:stCondLst>
                                        </p:cTn>
                                        <p:tgtEl>
                                          <p:spTgt spid="12"/>
                                        </p:tgtEl>
                                      </p:cBhvr>
                                    </p:animEffect>
                                    <p:anim calcmode="lin" valueType="num">
                                      <p:cBhvr>
                                        <p:cTn id="61"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68" dur="26">
                                          <p:stCondLst>
                                            <p:cond delay="620"/>
                                          </p:stCondLst>
                                        </p:cTn>
                                        <p:tgtEl>
                                          <p:spTgt spid="12"/>
                                        </p:tgtEl>
                                      </p:cBhvr>
                                      <p:to x="100000" y="60000"/>
                                    </p:animScale>
                                    <p:animScale>
                                      <p:cBhvr>
                                        <p:cTn id="69" dur="166" decel="50000">
                                          <p:stCondLst>
                                            <p:cond delay="646"/>
                                          </p:stCondLst>
                                        </p:cTn>
                                        <p:tgtEl>
                                          <p:spTgt spid="12"/>
                                        </p:tgtEl>
                                      </p:cBhvr>
                                      <p:to x="100000" y="100000"/>
                                    </p:animScale>
                                    <p:animScale>
                                      <p:cBhvr>
                                        <p:cTn id="70" dur="26">
                                          <p:stCondLst>
                                            <p:cond delay="1312"/>
                                          </p:stCondLst>
                                        </p:cTn>
                                        <p:tgtEl>
                                          <p:spTgt spid="12"/>
                                        </p:tgtEl>
                                      </p:cBhvr>
                                      <p:to x="100000" y="80000"/>
                                    </p:animScale>
                                    <p:animScale>
                                      <p:cBhvr>
                                        <p:cTn id="71" dur="166" decel="50000">
                                          <p:stCondLst>
                                            <p:cond delay="1338"/>
                                          </p:stCondLst>
                                        </p:cTn>
                                        <p:tgtEl>
                                          <p:spTgt spid="12"/>
                                        </p:tgtEl>
                                      </p:cBhvr>
                                      <p:to x="100000" y="100000"/>
                                    </p:animScale>
                                    <p:animScale>
                                      <p:cBhvr>
                                        <p:cTn id="72" dur="26">
                                          <p:stCondLst>
                                            <p:cond delay="1642"/>
                                          </p:stCondLst>
                                        </p:cTn>
                                        <p:tgtEl>
                                          <p:spTgt spid="12"/>
                                        </p:tgtEl>
                                      </p:cBhvr>
                                      <p:to x="100000" y="90000"/>
                                    </p:animScale>
                                    <p:animScale>
                                      <p:cBhvr>
                                        <p:cTn id="73" dur="166" decel="50000">
                                          <p:stCondLst>
                                            <p:cond delay="1668"/>
                                          </p:stCondLst>
                                        </p:cTn>
                                        <p:tgtEl>
                                          <p:spTgt spid="12"/>
                                        </p:tgtEl>
                                      </p:cBhvr>
                                      <p:to x="100000" y="100000"/>
                                    </p:animScale>
                                    <p:animScale>
                                      <p:cBhvr>
                                        <p:cTn id="74" dur="26">
                                          <p:stCondLst>
                                            <p:cond delay="1808"/>
                                          </p:stCondLst>
                                        </p:cTn>
                                        <p:tgtEl>
                                          <p:spTgt spid="12"/>
                                        </p:tgtEl>
                                      </p:cBhvr>
                                      <p:to x="100000" y="95000"/>
                                    </p:animScale>
                                    <p:animScale>
                                      <p:cBhvr>
                                        <p:cTn id="75" dur="166" decel="50000">
                                          <p:stCondLst>
                                            <p:cond delay="1834"/>
                                          </p:stCondLst>
                                        </p:cTn>
                                        <p:tgtEl>
                                          <p:spTgt spid="12"/>
                                        </p:tgtEl>
                                      </p:cBhvr>
                                      <p:to x="100000" y="100000"/>
                                    </p:animScale>
                                    <p:set>
                                      <p:cBhvr>
                                        <p:cTn id="76" dur="1" fill="hold">
                                          <p:stCondLst>
                                            <p:cond delay="1999"/>
                                          </p:stCondLst>
                                        </p:cTn>
                                        <p:tgtEl>
                                          <p:spTgt spid="12"/>
                                        </p:tgtEl>
                                        <p:attrNameLst>
                                          <p:attrName>style.visibility</p:attrName>
                                        </p:attrNameLst>
                                      </p:cBhvr>
                                      <p:to>
                                        <p:strVal val="hidden"/>
                                      </p:to>
                                    </p:set>
                                  </p:childTnLst>
                                </p:cTn>
                              </p:par>
                              <p:par>
                                <p:cTn id="77" presetID="26"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580">
                                          <p:stCondLst>
                                            <p:cond delay="0"/>
                                          </p:stCondLst>
                                        </p:cTn>
                                        <p:tgtEl>
                                          <p:spTgt spid="14"/>
                                        </p:tgtEl>
                                      </p:cBhvr>
                                    </p:animEffect>
                                    <p:anim calcmode="lin" valueType="num">
                                      <p:cBhvr>
                                        <p:cTn id="8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5" dur="26">
                                          <p:stCondLst>
                                            <p:cond delay="650"/>
                                          </p:stCondLst>
                                        </p:cTn>
                                        <p:tgtEl>
                                          <p:spTgt spid="14"/>
                                        </p:tgtEl>
                                      </p:cBhvr>
                                      <p:to x="100000" y="60000"/>
                                    </p:animScale>
                                    <p:animScale>
                                      <p:cBhvr>
                                        <p:cTn id="86" dur="166" decel="50000">
                                          <p:stCondLst>
                                            <p:cond delay="676"/>
                                          </p:stCondLst>
                                        </p:cTn>
                                        <p:tgtEl>
                                          <p:spTgt spid="14"/>
                                        </p:tgtEl>
                                      </p:cBhvr>
                                      <p:to x="100000" y="100000"/>
                                    </p:animScale>
                                    <p:animScale>
                                      <p:cBhvr>
                                        <p:cTn id="87" dur="26">
                                          <p:stCondLst>
                                            <p:cond delay="1312"/>
                                          </p:stCondLst>
                                        </p:cTn>
                                        <p:tgtEl>
                                          <p:spTgt spid="14"/>
                                        </p:tgtEl>
                                      </p:cBhvr>
                                      <p:to x="100000" y="80000"/>
                                    </p:animScale>
                                    <p:animScale>
                                      <p:cBhvr>
                                        <p:cTn id="88" dur="166" decel="50000">
                                          <p:stCondLst>
                                            <p:cond delay="1338"/>
                                          </p:stCondLst>
                                        </p:cTn>
                                        <p:tgtEl>
                                          <p:spTgt spid="14"/>
                                        </p:tgtEl>
                                      </p:cBhvr>
                                      <p:to x="100000" y="100000"/>
                                    </p:animScale>
                                    <p:animScale>
                                      <p:cBhvr>
                                        <p:cTn id="89" dur="26">
                                          <p:stCondLst>
                                            <p:cond delay="1642"/>
                                          </p:stCondLst>
                                        </p:cTn>
                                        <p:tgtEl>
                                          <p:spTgt spid="14"/>
                                        </p:tgtEl>
                                      </p:cBhvr>
                                      <p:to x="100000" y="90000"/>
                                    </p:animScale>
                                    <p:animScale>
                                      <p:cBhvr>
                                        <p:cTn id="90" dur="166" decel="50000">
                                          <p:stCondLst>
                                            <p:cond delay="1668"/>
                                          </p:stCondLst>
                                        </p:cTn>
                                        <p:tgtEl>
                                          <p:spTgt spid="14"/>
                                        </p:tgtEl>
                                      </p:cBhvr>
                                      <p:to x="100000" y="100000"/>
                                    </p:animScale>
                                    <p:animScale>
                                      <p:cBhvr>
                                        <p:cTn id="91" dur="26">
                                          <p:stCondLst>
                                            <p:cond delay="1808"/>
                                          </p:stCondLst>
                                        </p:cTn>
                                        <p:tgtEl>
                                          <p:spTgt spid="14"/>
                                        </p:tgtEl>
                                      </p:cBhvr>
                                      <p:to x="100000" y="95000"/>
                                    </p:animScale>
                                    <p:animScale>
                                      <p:cBhvr>
                                        <p:cTn id="92" dur="166" decel="50000">
                                          <p:stCondLst>
                                            <p:cond delay="1834"/>
                                          </p:stCondLst>
                                        </p:cTn>
                                        <p:tgtEl>
                                          <p:spTgt spid="14"/>
                                        </p:tgtEl>
                                      </p:cBhvr>
                                      <p:to x="100000" y="100000"/>
                                    </p:animScale>
                                  </p:childTnLst>
                                </p:cTn>
                              </p:par>
                              <p:par>
                                <p:cTn id="93" presetID="26" presetClass="entr" presetSubtype="0" fill="hold" grpId="0"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wipe(down)">
                                      <p:cBhvr>
                                        <p:cTn id="95" dur="580">
                                          <p:stCondLst>
                                            <p:cond delay="0"/>
                                          </p:stCondLst>
                                        </p:cTn>
                                        <p:tgtEl>
                                          <p:spTgt spid="15"/>
                                        </p:tgtEl>
                                      </p:cBhvr>
                                    </p:animEffect>
                                    <p:anim calcmode="lin" valueType="num">
                                      <p:cBhvr>
                                        <p:cTn id="9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1" dur="26">
                                          <p:stCondLst>
                                            <p:cond delay="650"/>
                                          </p:stCondLst>
                                        </p:cTn>
                                        <p:tgtEl>
                                          <p:spTgt spid="15"/>
                                        </p:tgtEl>
                                      </p:cBhvr>
                                      <p:to x="100000" y="60000"/>
                                    </p:animScale>
                                    <p:animScale>
                                      <p:cBhvr>
                                        <p:cTn id="102" dur="166" decel="50000">
                                          <p:stCondLst>
                                            <p:cond delay="676"/>
                                          </p:stCondLst>
                                        </p:cTn>
                                        <p:tgtEl>
                                          <p:spTgt spid="15"/>
                                        </p:tgtEl>
                                      </p:cBhvr>
                                      <p:to x="100000" y="100000"/>
                                    </p:animScale>
                                    <p:animScale>
                                      <p:cBhvr>
                                        <p:cTn id="103" dur="26">
                                          <p:stCondLst>
                                            <p:cond delay="1312"/>
                                          </p:stCondLst>
                                        </p:cTn>
                                        <p:tgtEl>
                                          <p:spTgt spid="15"/>
                                        </p:tgtEl>
                                      </p:cBhvr>
                                      <p:to x="100000" y="80000"/>
                                    </p:animScale>
                                    <p:animScale>
                                      <p:cBhvr>
                                        <p:cTn id="104" dur="166" decel="50000">
                                          <p:stCondLst>
                                            <p:cond delay="1338"/>
                                          </p:stCondLst>
                                        </p:cTn>
                                        <p:tgtEl>
                                          <p:spTgt spid="15"/>
                                        </p:tgtEl>
                                      </p:cBhvr>
                                      <p:to x="100000" y="100000"/>
                                    </p:animScale>
                                    <p:animScale>
                                      <p:cBhvr>
                                        <p:cTn id="105" dur="26">
                                          <p:stCondLst>
                                            <p:cond delay="1642"/>
                                          </p:stCondLst>
                                        </p:cTn>
                                        <p:tgtEl>
                                          <p:spTgt spid="15"/>
                                        </p:tgtEl>
                                      </p:cBhvr>
                                      <p:to x="100000" y="90000"/>
                                    </p:animScale>
                                    <p:animScale>
                                      <p:cBhvr>
                                        <p:cTn id="106" dur="166" decel="50000">
                                          <p:stCondLst>
                                            <p:cond delay="1668"/>
                                          </p:stCondLst>
                                        </p:cTn>
                                        <p:tgtEl>
                                          <p:spTgt spid="15"/>
                                        </p:tgtEl>
                                      </p:cBhvr>
                                      <p:to x="100000" y="100000"/>
                                    </p:animScale>
                                    <p:animScale>
                                      <p:cBhvr>
                                        <p:cTn id="107" dur="26">
                                          <p:stCondLst>
                                            <p:cond delay="1808"/>
                                          </p:stCondLst>
                                        </p:cTn>
                                        <p:tgtEl>
                                          <p:spTgt spid="15"/>
                                        </p:tgtEl>
                                      </p:cBhvr>
                                      <p:to x="100000" y="95000"/>
                                    </p:animScale>
                                    <p:animScale>
                                      <p:cBhvr>
                                        <p:cTn id="108" dur="166" decel="50000">
                                          <p:stCondLst>
                                            <p:cond delay="1834"/>
                                          </p:stCondLst>
                                        </p:cTn>
                                        <p:tgtEl>
                                          <p:spTgt spid="15"/>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6" presetClass="exit" presetSubtype="32" fill="hold" nodeType="clickEffect">
                                  <p:stCondLst>
                                    <p:cond delay="0"/>
                                  </p:stCondLst>
                                  <p:childTnLst>
                                    <p:animEffect transition="out" filter="circle(out)">
                                      <p:cBhvr>
                                        <p:cTn id="112" dur="2000"/>
                                        <p:tgtEl>
                                          <p:spTgt spid="14"/>
                                        </p:tgtEl>
                                      </p:cBhvr>
                                    </p:animEffect>
                                    <p:set>
                                      <p:cBhvr>
                                        <p:cTn id="113" dur="1" fill="hold">
                                          <p:stCondLst>
                                            <p:cond delay="1999"/>
                                          </p:stCondLst>
                                        </p:cTn>
                                        <p:tgtEl>
                                          <p:spTgt spid="14"/>
                                        </p:tgtEl>
                                        <p:attrNameLst>
                                          <p:attrName>style.visibility</p:attrName>
                                        </p:attrNameLst>
                                      </p:cBhvr>
                                      <p:to>
                                        <p:strVal val="hidden"/>
                                      </p:to>
                                    </p:set>
                                  </p:childTnLst>
                                </p:cTn>
                              </p:par>
                              <p:par>
                                <p:cTn id="114" presetID="6" presetClass="exit" presetSubtype="32" fill="hold" grpId="1" nodeType="withEffect">
                                  <p:stCondLst>
                                    <p:cond delay="0"/>
                                  </p:stCondLst>
                                  <p:childTnLst>
                                    <p:animEffect transition="out" filter="circle(out)">
                                      <p:cBhvr>
                                        <p:cTn id="115" dur="2000"/>
                                        <p:tgtEl>
                                          <p:spTgt spid="15"/>
                                        </p:tgtEl>
                                      </p:cBhvr>
                                    </p:animEffect>
                                    <p:set>
                                      <p:cBhvr>
                                        <p:cTn id="116" dur="1" fill="hold">
                                          <p:stCondLst>
                                            <p:cond delay="1999"/>
                                          </p:stCondLst>
                                        </p:cTn>
                                        <p:tgtEl>
                                          <p:spTgt spid="15"/>
                                        </p:tgtEl>
                                        <p:attrNameLst>
                                          <p:attrName>style.visibility</p:attrName>
                                        </p:attrNameLst>
                                      </p:cBhvr>
                                      <p:to>
                                        <p:strVal val="hidden"/>
                                      </p:to>
                                    </p:set>
                                  </p:childTnLst>
                                </p:cTn>
                              </p:par>
                              <p:par>
                                <p:cTn id="117" presetID="6" presetClass="entr" presetSubtype="16"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circle(in)">
                                      <p:cBhvr>
                                        <p:cTn id="119" dur="2000"/>
                                        <p:tgtEl>
                                          <p:spTgt spid="17"/>
                                        </p:tgtEl>
                                      </p:cBhvr>
                                    </p:animEffect>
                                  </p:childTnLst>
                                </p:cTn>
                              </p:par>
                              <p:par>
                                <p:cTn id="120" presetID="6" presetClass="entr" presetSubtype="16" fill="hold" nodeType="with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circle(in)">
                                      <p:cBhvr>
                                        <p:cTn id="122" dur="2000"/>
                                        <p:tgtEl>
                                          <p:spTgt spid="16"/>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7"/>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16"/>
                                        </p:tgtEl>
                                        <p:attrNameLst>
                                          <p:attrName>style.visibility</p:attrName>
                                        </p:attrNameLst>
                                      </p:cBhvr>
                                      <p:to>
                                        <p:strVal val="hidden"/>
                                      </p:to>
                                    </p:set>
                                  </p:childTnLst>
                                </p:cTn>
                              </p:par>
                              <p:par>
                                <p:cTn id="129" presetID="1" presetClass="entr" presetSubtype="0" fill="hold" grpId="0" nodeType="withEffect">
                                  <p:stCondLst>
                                    <p:cond delay="0"/>
                                  </p:stCondLst>
                                  <p:childTnLst>
                                    <p:set>
                                      <p:cBhvr>
                                        <p:cTn id="130" dur="1" fill="hold">
                                          <p:stCondLst>
                                            <p:cond delay="0"/>
                                          </p:stCondLst>
                                        </p:cTn>
                                        <p:tgtEl>
                                          <p:spTgt spid="19"/>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8"/>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grpId="1" nodeType="clickEffect">
                                  <p:stCondLst>
                                    <p:cond delay="0"/>
                                  </p:stCondLst>
                                  <p:childTnLst>
                                    <p:anim calcmode="lin" valueType="num">
                                      <p:cBhvr>
                                        <p:cTn id="136" dur="500"/>
                                        <p:tgtEl>
                                          <p:spTgt spid="19"/>
                                        </p:tgtEl>
                                        <p:attrNameLst>
                                          <p:attrName>ppt_w</p:attrName>
                                        </p:attrNameLst>
                                      </p:cBhvr>
                                      <p:tavLst>
                                        <p:tav tm="0">
                                          <p:val>
                                            <p:strVal val="ppt_w"/>
                                          </p:val>
                                        </p:tav>
                                        <p:tav tm="100000">
                                          <p:val>
                                            <p:fltVal val="0"/>
                                          </p:val>
                                        </p:tav>
                                      </p:tavLst>
                                    </p:anim>
                                    <p:anim calcmode="lin" valueType="num">
                                      <p:cBhvr>
                                        <p:cTn id="137" dur="500"/>
                                        <p:tgtEl>
                                          <p:spTgt spid="19"/>
                                        </p:tgtEl>
                                        <p:attrNameLst>
                                          <p:attrName>ppt_h</p:attrName>
                                        </p:attrNameLst>
                                      </p:cBhvr>
                                      <p:tavLst>
                                        <p:tav tm="0">
                                          <p:val>
                                            <p:strVal val="ppt_h"/>
                                          </p:val>
                                        </p:tav>
                                        <p:tav tm="100000">
                                          <p:val>
                                            <p:fltVal val="0"/>
                                          </p:val>
                                        </p:tav>
                                      </p:tavLst>
                                    </p:anim>
                                    <p:animEffect transition="out" filter="fade">
                                      <p:cBhvr>
                                        <p:cTn id="138" dur="500"/>
                                        <p:tgtEl>
                                          <p:spTgt spid="19"/>
                                        </p:tgtEl>
                                      </p:cBhvr>
                                    </p:animEffect>
                                    <p:set>
                                      <p:cBhvr>
                                        <p:cTn id="139" dur="1" fill="hold">
                                          <p:stCondLst>
                                            <p:cond delay="499"/>
                                          </p:stCondLst>
                                        </p:cTn>
                                        <p:tgtEl>
                                          <p:spTgt spid="19"/>
                                        </p:tgtEl>
                                        <p:attrNameLst>
                                          <p:attrName>style.visibility</p:attrName>
                                        </p:attrNameLst>
                                      </p:cBhvr>
                                      <p:to>
                                        <p:strVal val="hidden"/>
                                      </p:to>
                                    </p:set>
                                  </p:childTnLst>
                                </p:cTn>
                              </p:par>
                              <p:par>
                                <p:cTn id="140" presetID="53" presetClass="exit" presetSubtype="32" fill="hold" nodeType="withEffect">
                                  <p:stCondLst>
                                    <p:cond delay="0"/>
                                  </p:stCondLst>
                                  <p:childTnLst>
                                    <p:anim calcmode="lin" valueType="num">
                                      <p:cBhvr>
                                        <p:cTn id="141" dur="500"/>
                                        <p:tgtEl>
                                          <p:spTgt spid="18"/>
                                        </p:tgtEl>
                                        <p:attrNameLst>
                                          <p:attrName>ppt_w</p:attrName>
                                        </p:attrNameLst>
                                      </p:cBhvr>
                                      <p:tavLst>
                                        <p:tav tm="0">
                                          <p:val>
                                            <p:strVal val="ppt_w"/>
                                          </p:val>
                                        </p:tav>
                                        <p:tav tm="100000">
                                          <p:val>
                                            <p:fltVal val="0"/>
                                          </p:val>
                                        </p:tav>
                                      </p:tavLst>
                                    </p:anim>
                                    <p:anim calcmode="lin" valueType="num">
                                      <p:cBhvr>
                                        <p:cTn id="142" dur="500"/>
                                        <p:tgtEl>
                                          <p:spTgt spid="18"/>
                                        </p:tgtEl>
                                        <p:attrNameLst>
                                          <p:attrName>ppt_h</p:attrName>
                                        </p:attrNameLst>
                                      </p:cBhvr>
                                      <p:tavLst>
                                        <p:tav tm="0">
                                          <p:val>
                                            <p:strVal val="ppt_h"/>
                                          </p:val>
                                        </p:tav>
                                        <p:tav tm="100000">
                                          <p:val>
                                            <p:fltVal val="0"/>
                                          </p:val>
                                        </p:tav>
                                      </p:tavLst>
                                    </p:anim>
                                    <p:animEffect transition="out" filter="fade">
                                      <p:cBhvr>
                                        <p:cTn id="143" dur="500"/>
                                        <p:tgtEl>
                                          <p:spTgt spid="18"/>
                                        </p:tgtEl>
                                      </p:cBhvr>
                                    </p:animEffect>
                                    <p:set>
                                      <p:cBhvr>
                                        <p:cTn id="144" dur="1" fill="hold">
                                          <p:stCondLst>
                                            <p:cond delay="499"/>
                                          </p:stCondLst>
                                        </p:cTn>
                                        <p:tgtEl>
                                          <p:spTgt spid="18"/>
                                        </p:tgtEl>
                                        <p:attrNameLst>
                                          <p:attrName>style.visibility</p:attrName>
                                        </p:attrNameLst>
                                      </p:cBhvr>
                                      <p:to>
                                        <p:strVal val="hidden"/>
                                      </p:to>
                                    </p:set>
                                  </p:childTnLst>
                                </p:cTn>
                              </p:par>
                              <p:par>
                                <p:cTn id="145" presetID="10"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500"/>
                                        <p:tgtEl>
                                          <p:spTgt spid="23"/>
                                        </p:tgtEl>
                                      </p:cBhvr>
                                    </p:animEffect>
                                  </p:childTnLst>
                                </p:cTn>
                              </p:par>
                              <p:par>
                                <p:cTn id="148" presetID="10" presetClass="entr" presetSubtype="0" fill="hold" nodeType="withEffect">
                                  <p:stCondLst>
                                    <p:cond delay="0"/>
                                  </p:stCondLst>
                                  <p:childTnLst>
                                    <p:set>
                                      <p:cBhvr>
                                        <p:cTn id="149" dur="1" fill="hold">
                                          <p:stCondLst>
                                            <p:cond delay="0"/>
                                          </p:stCondLst>
                                        </p:cTn>
                                        <p:tgtEl>
                                          <p:spTgt spid="22"/>
                                        </p:tgtEl>
                                        <p:attrNameLst>
                                          <p:attrName>style.visibility</p:attrName>
                                        </p:attrNameLst>
                                      </p:cBhvr>
                                      <p:to>
                                        <p:strVal val="visible"/>
                                      </p:to>
                                    </p:set>
                                    <p:animEffect transition="in" filter="fade">
                                      <p:cBhvr>
                                        <p:cTn id="150" dur="500"/>
                                        <p:tgtEl>
                                          <p:spTgt spid="22"/>
                                        </p:tgtEl>
                                      </p:cBhvr>
                                    </p:animEffect>
                                  </p:childTnLst>
                                </p:cTn>
                              </p:par>
                            </p:childTnLst>
                          </p:cTn>
                        </p:par>
                      </p:childTnLst>
                    </p:cTn>
                  </p:par>
                  <p:par>
                    <p:cTn id="151" fill="hold">
                      <p:stCondLst>
                        <p:cond delay="indefinite"/>
                      </p:stCondLst>
                      <p:childTnLst>
                        <p:par>
                          <p:cTn id="152" fill="hold">
                            <p:stCondLst>
                              <p:cond delay="0"/>
                            </p:stCondLst>
                            <p:childTnLst>
                              <p:par>
                                <p:cTn id="153" presetID="6" presetClass="exit" presetSubtype="32" fill="hold" grpId="1" nodeType="clickEffect">
                                  <p:stCondLst>
                                    <p:cond delay="0"/>
                                  </p:stCondLst>
                                  <p:childTnLst>
                                    <p:animEffect transition="out" filter="circle(out)">
                                      <p:cBhvr>
                                        <p:cTn id="154" dur="2000"/>
                                        <p:tgtEl>
                                          <p:spTgt spid="23"/>
                                        </p:tgtEl>
                                      </p:cBhvr>
                                    </p:animEffect>
                                    <p:set>
                                      <p:cBhvr>
                                        <p:cTn id="155" dur="1" fill="hold">
                                          <p:stCondLst>
                                            <p:cond delay="1999"/>
                                          </p:stCondLst>
                                        </p:cTn>
                                        <p:tgtEl>
                                          <p:spTgt spid="23"/>
                                        </p:tgtEl>
                                        <p:attrNameLst>
                                          <p:attrName>style.visibility</p:attrName>
                                        </p:attrNameLst>
                                      </p:cBhvr>
                                      <p:to>
                                        <p:strVal val="hidden"/>
                                      </p:to>
                                    </p:set>
                                  </p:childTnLst>
                                </p:cTn>
                              </p:par>
                              <p:par>
                                <p:cTn id="156" presetID="6" presetClass="exit" presetSubtype="32" fill="hold" nodeType="withEffect">
                                  <p:stCondLst>
                                    <p:cond delay="0"/>
                                  </p:stCondLst>
                                  <p:childTnLst>
                                    <p:animEffect transition="out" filter="circle(out)">
                                      <p:cBhvr>
                                        <p:cTn id="157" dur="2000"/>
                                        <p:tgtEl>
                                          <p:spTgt spid="22"/>
                                        </p:tgtEl>
                                      </p:cBhvr>
                                    </p:animEffect>
                                    <p:set>
                                      <p:cBhvr>
                                        <p:cTn id="158" dur="1" fill="hold">
                                          <p:stCondLst>
                                            <p:cond delay="1999"/>
                                          </p:stCondLst>
                                        </p:cTn>
                                        <p:tgtEl>
                                          <p:spTgt spid="22"/>
                                        </p:tgtEl>
                                        <p:attrNameLst>
                                          <p:attrName>style.visibility</p:attrName>
                                        </p:attrNameLst>
                                      </p:cBhvr>
                                      <p:to>
                                        <p:strVal val="hidden"/>
                                      </p:to>
                                    </p:set>
                                  </p:childTnLst>
                                </p:cTn>
                              </p:par>
                              <p:par>
                                <p:cTn id="159" presetID="6" presetClass="entr" presetSubtype="16" fill="hold" nodeType="with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circle(in)">
                                      <p:cBhvr>
                                        <p:cTn id="161" dur="2000"/>
                                        <p:tgtEl>
                                          <p:spTgt spid="25"/>
                                        </p:tgtEl>
                                      </p:cBhvr>
                                    </p:animEffect>
                                  </p:childTnLst>
                                </p:cTn>
                              </p:par>
                              <p:par>
                                <p:cTn id="162" presetID="6" presetClass="entr" presetSubtype="16" fill="hold" grpId="0" nodeType="withEffect">
                                  <p:stCondLst>
                                    <p:cond delay="0"/>
                                  </p:stCondLst>
                                  <p:childTnLst>
                                    <p:set>
                                      <p:cBhvr>
                                        <p:cTn id="163" dur="1" fill="hold">
                                          <p:stCondLst>
                                            <p:cond delay="0"/>
                                          </p:stCondLst>
                                        </p:cTn>
                                        <p:tgtEl>
                                          <p:spTgt spid="26"/>
                                        </p:tgtEl>
                                        <p:attrNameLst>
                                          <p:attrName>style.visibility</p:attrName>
                                        </p:attrNameLst>
                                      </p:cBhvr>
                                      <p:to>
                                        <p:strVal val="visible"/>
                                      </p:to>
                                    </p:set>
                                    <p:animEffect transition="in" filter="circle(in)">
                                      <p:cBhvr>
                                        <p:cTn id="164" dur="2000"/>
                                        <p:tgtEl>
                                          <p:spTgt spid="26"/>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25"/>
                                        </p:tgtEl>
                                      </p:cBhvr>
                                    </p:animEffect>
                                    <p:set>
                                      <p:cBhvr>
                                        <p:cTn id="169" dur="1" fill="hold">
                                          <p:stCondLst>
                                            <p:cond delay="499"/>
                                          </p:stCondLst>
                                        </p:cTn>
                                        <p:tgtEl>
                                          <p:spTgt spid="25"/>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6"/>
                                        </p:tgtEl>
                                      </p:cBhvr>
                                    </p:animEffect>
                                    <p:set>
                                      <p:cBhvr>
                                        <p:cTn id="172" dur="1" fill="hold">
                                          <p:stCondLst>
                                            <p:cond delay="499"/>
                                          </p:stCondLst>
                                        </p:cTn>
                                        <p:tgtEl>
                                          <p:spTgt spid="26"/>
                                        </p:tgtEl>
                                        <p:attrNameLst>
                                          <p:attrName>style.visibility</p:attrName>
                                        </p:attrNameLst>
                                      </p:cBhvr>
                                      <p:to>
                                        <p:strVal val="hidden"/>
                                      </p:to>
                                    </p:set>
                                  </p:childTnLst>
                                </p:cTn>
                              </p:par>
                              <p:par>
                                <p:cTn id="173" presetID="1" presetClass="entr" presetSubtype="0" fill="hold" grpId="0" nodeType="withEffect">
                                  <p:stCondLst>
                                    <p:cond delay="0"/>
                                  </p:stCondLst>
                                  <p:childTnLst>
                                    <p:set>
                                      <p:cBhvr>
                                        <p:cTn id="174" dur="1" fill="hold">
                                          <p:stCondLst>
                                            <p:cond delay="0"/>
                                          </p:stCondLst>
                                        </p:cTn>
                                        <p:tgtEl>
                                          <p:spTgt spid="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26" presetClass="exit" presetSubtype="0" fill="hold" grpId="1" nodeType="clickEffect">
                                  <p:stCondLst>
                                    <p:cond delay="0"/>
                                  </p:stCondLst>
                                  <p:childTnLst>
                                    <p:animEffect transition="out" filter="wipe(down)">
                                      <p:cBhvr>
                                        <p:cTn id="180" dur="180" accel="50000">
                                          <p:stCondLst>
                                            <p:cond delay="1820"/>
                                          </p:stCondLst>
                                        </p:cTn>
                                        <p:tgtEl>
                                          <p:spTgt spid="4"/>
                                        </p:tgtEl>
                                      </p:cBhvr>
                                    </p:animEffect>
                                    <p:anim calcmode="lin" valueType="num">
                                      <p:cBhvr>
                                        <p:cTn id="181"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82"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83"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4"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5"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6"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7"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88" dur="26">
                                          <p:stCondLst>
                                            <p:cond delay="620"/>
                                          </p:stCondLst>
                                        </p:cTn>
                                        <p:tgtEl>
                                          <p:spTgt spid="4"/>
                                        </p:tgtEl>
                                      </p:cBhvr>
                                      <p:to x="100000" y="60000"/>
                                    </p:animScale>
                                    <p:animScale>
                                      <p:cBhvr>
                                        <p:cTn id="189" dur="166" decel="50000">
                                          <p:stCondLst>
                                            <p:cond delay="646"/>
                                          </p:stCondLst>
                                        </p:cTn>
                                        <p:tgtEl>
                                          <p:spTgt spid="4"/>
                                        </p:tgtEl>
                                      </p:cBhvr>
                                      <p:to x="100000" y="100000"/>
                                    </p:animScale>
                                    <p:animScale>
                                      <p:cBhvr>
                                        <p:cTn id="190" dur="26">
                                          <p:stCondLst>
                                            <p:cond delay="1312"/>
                                          </p:stCondLst>
                                        </p:cTn>
                                        <p:tgtEl>
                                          <p:spTgt spid="4"/>
                                        </p:tgtEl>
                                      </p:cBhvr>
                                      <p:to x="100000" y="80000"/>
                                    </p:animScale>
                                    <p:animScale>
                                      <p:cBhvr>
                                        <p:cTn id="191" dur="166" decel="50000">
                                          <p:stCondLst>
                                            <p:cond delay="1338"/>
                                          </p:stCondLst>
                                        </p:cTn>
                                        <p:tgtEl>
                                          <p:spTgt spid="4"/>
                                        </p:tgtEl>
                                      </p:cBhvr>
                                      <p:to x="100000" y="100000"/>
                                    </p:animScale>
                                    <p:animScale>
                                      <p:cBhvr>
                                        <p:cTn id="192" dur="26">
                                          <p:stCondLst>
                                            <p:cond delay="1642"/>
                                          </p:stCondLst>
                                        </p:cTn>
                                        <p:tgtEl>
                                          <p:spTgt spid="4"/>
                                        </p:tgtEl>
                                      </p:cBhvr>
                                      <p:to x="100000" y="90000"/>
                                    </p:animScale>
                                    <p:animScale>
                                      <p:cBhvr>
                                        <p:cTn id="193" dur="166" decel="50000">
                                          <p:stCondLst>
                                            <p:cond delay="1668"/>
                                          </p:stCondLst>
                                        </p:cTn>
                                        <p:tgtEl>
                                          <p:spTgt spid="4"/>
                                        </p:tgtEl>
                                      </p:cBhvr>
                                      <p:to x="100000" y="100000"/>
                                    </p:animScale>
                                    <p:animScale>
                                      <p:cBhvr>
                                        <p:cTn id="194" dur="26">
                                          <p:stCondLst>
                                            <p:cond delay="1808"/>
                                          </p:stCondLst>
                                        </p:cTn>
                                        <p:tgtEl>
                                          <p:spTgt spid="4"/>
                                        </p:tgtEl>
                                      </p:cBhvr>
                                      <p:to x="100000" y="95000"/>
                                    </p:animScale>
                                    <p:animScale>
                                      <p:cBhvr>
                                        <p:cTn id="195" dur="166" decel="50000">
                                          <p:stCondLst>
                                            <p:cond delay="1834"/>
                                          </p:stCondLst>
                                        </p:cTn>
                                        <p:tgtEl>
                                          <p:spTgt spid="4"/>
                                        </p:tgtEl>
                                      </p:cBhvr>
                                      <p:to x="100000" y="100000"/>
                                    </p:animScale>
                                    <p:set>
                                      <p:cBhvr>
                                        <p:cTn id="196" dur="1" fill="hold">
                                          <p:stCondLst>
                                            <p:cond delay="1999"/>
                                          </p:stCondLst>
                                        </p:cTn>
                                        <p:tgtEl>
                                          <p:spTgt spid="4"/>
                                        </p:tgtEl>
                                        <p:attrNameLst>
                                          <p:attrName>style.visibility</p:attrName>
                                        </p:attrNameLst>
                                      </p:cBhvr>
                                      <p:to>
                                        <p:strVal val="hidden"/>
                                      </p:to>
                                    </p:set>
                                  </p:childTnLst>
                                </p:cTn>
                              </p:par>
                              <p:par>
                                <p:cTn id="197" presetID="26" presetClass="exit" presetSubtype="0" fill="hold" nodeType="withEffect">
                                  <p:stCondLst>
                                    <p:cond delay="0"/>
                                  </p:stCondLst>
                                  <p:childTnLst>
                                    <p:animEffect transition="out" filter="wipe(down)">
                                      <p:cBhvr>
                                        <p:cTn id="198" dur="180" accel="50000">
                                          <p:stCondLst>
                                            <p:cond delay="1820"/>
                                          </p:stCondLst>
                                        </p:cTn>
                                        <p:tgtEl>
                                          <p:spTgt spid="3"/>
                                        </p:tgtEl>
                                      </p:cBhvr>
                                    </p:animEffect>
                                    <p:anim calcmode="lin" valueType="num">
                                      <p:cBhvr>
                                        <p:cTn id="199"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200"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201"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2"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3"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4"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5"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206" dur="26">
                                          <p:stCondLst>
                                            <p:cond delay="620"/>
                                          </p:stCondLst>
                                        </p:cTn>
                                        <p:tgtEl>
                                          <p:spTgt spid="3"/>
                                        </p:tgtEl>
                                      </p:cBhvr>
                                      <p:to x="100000" y="60000"/>
                                    </p:animScale>
                                    <p:animScale>
                                      <p:cBhvr>
                                        <p:cTn id="207" dur="166" decel="50000">
                                          <p:stCondLst>
                                            <p:cond delay="646"/>
                                          </p:stCondLst>
                                        </p:cTn>
                                        <p:tgtEl>
                                          <p:spTgt spid="3"/>
                                        </p:tgtEl>
                                      </p:cBhvr>
                                      <p:to x="100000" y="100000"/>
                                    </p:animScale>
                                    <p:animScale>
                                      <p:cBhvr>
                                        <p:cTn id="208" dur="26">
                                          <p:stCondLst>
                                            <p:cond delay="1312"/>
                                          </p:stCondLst>
                                        </p:cTn>
                                        <p:tgtEl>
                                          <p:spTgt spid="3"/>
                                        </p:tgtEl>
                                      </p:cBhvr>
                                      <p:to x="100000" y="80000"/>
                                    </p:animScale>
                                    <p:animScale>
                                      <p:cBhvr>
                                        <p:cTn id="209" dur="166" decel="50000">
                                          <p:stCondLst>
                                            <p:cond delay="1338"/>
                                          </p:stCondLst>
                                        </p:cTn>
                                        <p:tgtEl>
                                          <p:spTgt spid="3"/>
                                        </p:tgtEl>
                                      </p:cBhvr>
                                      <p:to x="100000" y="100000"/>
                                    </p:animScale>
                                    <p:animScale>
                                      <p:cBhvr>
                                        <p:cTn id="210" dur="26">
                                          <p:stCondLst>
                                            <p:cond delay="1642"/>
                                          </p:stCondLst>
                                        </p:cTn>
                                        <p:tgtEl>
                                          <p:spTgt spid="3"/>
                                        </p:tgtEl>
                                      </p:cBhvr>
                                      <p:to x="100000" y="90000"/>
                                    </p:animScale>
                                    <p:animScale>
                                      <p:cBhvr>
                                        <p:cTn id="211" dur="166" decel="50000">
                                          <p:stCondLst>
                                            <p:cond delay="1668"/>
                                          </p:stCondLst>
                                        </p:cTn>
                                        <p:tgtEl>
                                          <p:spTgt spid="3"/>
                                        </p:tgtEl>
                                      </p:cBhvr>
                                      <p:to x="100000" y="100000"/>
                                    </p:animScale>
                                    <p:animScale>
                                      <p:cBhvr>
                                        <p:cTn id="212" dur="26">
                                          <p:stCondLst>
                                            <p:cond delay="1808"/>
                                          </p:stCondLst>
                                        </p:cTn>
                                        <p:tgtEl>
                                          <p:spTgt spid="3"/>
                                        </p:tgtEl>
                                      </p:cBhvr>
                                      <p:to x="100000" y="95000"/>
                                    </p:animScale>
                                    <p:animScale>
                                      <p:cBhvr>
                                        <p:cTn id="213" dur="166" decel="50000">
                                          <p:stCondLst>
                                            <p:cond delay="1834"/>
                                          </p:stCondLst>
                                        </p:cTn>
                                        <p:tgtEl>
                                          <p:spTgt spid="3"/>
                                        </p:tgtEl>
                                      </p:cBhvr>
                                      <p:to x="100000" y="100000"/>
                                    </p:animScale>
                                    <p:set>
                                      <p:cBhvr>
                                        <p:cTn id="214" dur="1" fill="hold">
                                          <p:stCondLst>
                                            <p:cond delay="1999"/>
                                          </p:stCondLst>
                                        </p:cTn>
                                        <p:tgtEl>
                                          <p:spTgt spid="3"/>
                                        </p:tgtEl>
                                        <p:attrNameLst>
                                          <p:attrName>style.visibility</p:attrName>
                                        </p:attrNameLst>
                                      </p:cBhvr>
                                      <p:to>
                                        <p:strVal val="hidden"/>
                                      </p:to>
                                    </p:set>
                                  </p:childTnLst>
                                </p:cTn>
                              </p:par>
                              <p:par>
                                <p:cTn id="215" presetID="26" presetClass="entr" presetSubtype="0" fill="hold" grpId="0" nodeType="withEffect">
                                  <p:stCondLst>
                                    <p:cond delay="0"/>
                                  </p:stCondLst>
                                  <p:childTnLst>
                                    <p:set>
                                      <p:cBhvr>
                                        <p:cTn id="216" dur="1" fill="hold">
                                          <p:stCondLst>
                                            <p:cond delay="0"/>
                                          </p:stCondLst>
                                        </p:cTn>
                                        <p:tgtEl>
                                          <p:spTgt spid="6"/>
                                        </p:tgtEl>
                                        <p:attrNameLst>
                                          <p:attrName>style.visibility</p:attrName>
                                        </p:attrNameLst>
                                      </p:cBhvr>
                                      <p:to>
                                        <p:strVal val="visible"/>
                                      </p:to>
                                    </p:set>
                                    <p:animEffect transition="in" filter="wipe(down)">
                                      <p:cBhvr>
                                        <p:cTn id="217" dur="580">
                                          <p:stCondLst>
                                            <p:cond delay="0"/>
                                          </p:stCondLst>
                                        </p:cTn>
                                        <p:tgtEl>
                                          <p:spTgt spid="6"/>
                                        </p:tgtEl>
                                      </p:cBhvr>
                                    </p:animEffect>
                                    <p:anim calcmode="lin" valueType="num">
                                      <p:cBhvr>
                                        <p:cTn id="2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3" dur="26">
                                          <p:stCondLst>
                                            <p:cond delay="650"/>
                                          </p:stCondLst>
                                        </p:cTn>
                                        <p:tgtEl>
                                          <p:spTgt spid="6"/>
                                        </p:tgtEl>
                                      </p:cBhvr>
                                      <p:to x="100000" y="60000"/>
                                    </p:animScale>
                                    <p:animScale>
                                      <p:cBhvr>
                                        <p:cTn id="224" dur="166" decel="50000">
                                          <p:stCondLst>
                                            <p:cond delay="676"/>
                                          </p:stCondLst>
                                        </p:cTn>
                                        <p:tgtEl>
                                          <p:spTgt spid="6"/>
                                        </p:tgtEl>
                                      </p:cBhvr>
                                      <p:to x="100000" y="100000"/>
                                    </p:animScale>
                                    <p:animScale>
                                      <p:cBhvr>
                                        <p:cTn id="225" dur="26">
                                          <p:stCondLst>
                                            <p:cond delay="1312"/>
                                          </p:stCondLst>
                                        </p:cTn>
                                        <p:tgtEl>
                                          <p:spTgt spid="6"/>
                                        </p:tgtEl>
                                      </p:cBhvr>
                                      <p:to x="100000" y="80000"/>
                                    </p:animScale>
                                    <p:animScale>
                                      <p:cBhvr>
                                        <p:cTn id="226" dur="166" decel="50000">
                                          <p:stCondLst>
                                            <p:cond delay="1338"/>
                                          </p:stCondLst>
                                        </p:cTn>
                                        <p:tgtEl>
                                          <p:spTgt spid="6"/>
                                        </p:tgtEl>
                                      </p:cBhvr>
                                      <p:to x="100000" y="100000"/>
                                    </p:animScale>
                                    <p:animScale>
                                      <p:cBhvr>
                                        <p:cTn id="227" dur="26">
                                          <p:stCondLst>
                                            <p:cond delay="1642"/>
                                          </p:stCondLst>
                                        </p:cTn>
                                        <p:tgtEl>
                                          <p:spTgt spid="6"/>
                                        </p:tgtEl>
                                      </p:cBhvr>
                                      <p:to x="100000" y="90000"/>
                                    </p:animScale>
                                    <p:animScale>
                                      <p:cBhvr>
                                        <p:cTn id="228" dur="166" decel="50000">
                                          <p:stCondLst>
                                            <p:cond delay="1668"/>
                                          </p:stCondLst>
                                        </p:cTn>
                                        <p:tgtEl>
                                          <p:spTgt spid="6"/>
                                        </p:tgtEl>
                                      </p:cBhvr>
                                      <p:to x="100000" y="100000"/>
                                    </p:animScale>
                                    <p:animScale>
                                      <p:cBhvr>
                                        <p:cTn id="229" dur="26">
                                          <p:stCondLst>
                                            <p:cond delay="1808"/>
                                          </p:stCondLst>
                                        </p:cTn>
                                        <p:tgtEl>
                                          <p:spTgt spid="6"/>
                                        </p:tgtEl>
                                      </p:cBhvr>
                                      <p:to x="100000" y="95000"/>
                                    </p:animScale>
                                    <p:animScale>
                                      <p:cBhvr>
                                        <p:cTn id="230" dur="166" decel="50000">
                                          <p:stCondLst>
                                            <p:cond delay="1834"/>
                                          </p:stCondLst>
                                        </p:cTn>
                                        <p:tgtEl>
                                          <p:spTgt spid="6"/>
                                        </p:tgtEl>
                                      </p:cBhvr>
                                      <p:to x="100000" y="100000"/>
                                    </p:animScale>
                                  </p:childTnLst>
                                </p:cTn>
                              </p:par>
                              <p:par>
                                <p:cTn id="231" presetID="26" presetClass="entr" presetSubtype="0" fill="hold" nodeType="withEffect">
                                  <p:stCondLst>
                                    <p:cond delay="0"/>
                                  </p:stCondLst>
                                  <p:childTnLst>
                                    <p:set>
                                      <p:cBhvr>
                                        <p:cTn id="232" dur="1" fill="hold">
                                          <p:stCondLst>
                                            <p:cond delay="0"/>
                                          </p:stCondLst>
                                        </p:cTn>
                                        <p:tgtEl>
                                          <p:spTgt spid="5"/>
                                        </p:tgtEl>
                                        <p:attrNameLst>
                                          <p:attrName>style.visibility</p:attrName>
                                        </p:attrNameLst>
                                      </p:cBhvr>
                                      <p:to>
                                        <p:strVal val="visible"/>
                                      </p:to>
                                    </p:set>
                                    <p:animEffect transition="in" filter="wipe(down)">
                                      <p:cBhvr>
                                        <p:cTn id="233" dur="580">
                                          <p:stCondLst>
                                            <p:cond delay="0"/>
                                          </p:stCondLst>
                                        </p:cTn>
                                        <p:tgtEl>
                                          <p:spTgt spid="5"/>
                                        </p:tgtEl>
                                      </p:cBhvr>
                                    </p:animEffect>
                                    <p:anim calcmode="lin" valueType="num">
                                      <p:cBhvr>
                                        <p:cTn id="23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9" dur="26">
                                          <p:stCondLst>
                                            <p:cond delay="650"/>
                                          </p:stCondLst>
                                        </p:cTn>
                                        <p:tgtEl>
                                          <p:spTgt spid="5"/>
                                        </p:tgtEl>
                                      </p:cBhvr>
                                      <p:to x="100000" y="60000"/>
                                    </p:animScale>
                                    <p:animScale>
                                      <p:cBhvr>
                                        <p:cTn id="240" dur="166" decel="50000">
                                          <p:stCondLst>
                                            <p:cond delay="676"/>
                                          </p:stCondLst>
                                        </p:cTn>
                                        <p:tgtEl>
                                          <p:spTgt spid="5"/>
                                        </p:tgtEl>
                                      </p:cBhvr>
                                      <p:to x="100000" y="100000"/>
                                    </p:animScale>
                                    <p:animScale>
                                      <p:cBhvr>
                                        <p:cTn id="241" dur="26">
                                          <p:stCondLst>
                                            <p:cond delay="1312"/>
                                          </p:stCondLst>
                                        </p:cTn>
                                        <p:tgtEl>
                                          <p:spTgt spid="5"/>
                                        </p:tgtEl>
                                      </p:cBhvr>
                                      <p:to x="100000" y="80000"/>
                                    </p:animScale>
                                    <p:animScale>
                                      <p:cBhvr>
                                        <p:cTn id="242" dur="166" decel="50000">
                                          <p:stCondLst>
                                            <p:cond delay="1338"/>
                                          </p:stCondLst>
                                        </p:cTn>
                                        <p:tgtEl>
                                          <p:spTgt spid="5"/>
                                        </p:tgtEl>
                                      </p:cBhvr>
                                      <p:to x="100000" y="100000"/>
                                    </p:animScale>
                                    <p:animScale>
                                      <p:cBhvr>
                                        <p:cTn id="243" dur="26">
                                          <p:stCondLst>
                                            <p:cond delay="1642"/>
                                          </p:stCondLst>
                                        </p:cTn>
                                        <p:tgtEl>
                                          <p:spTgt spid="5"/>
                                        </p:tgtEl>
                                      </p:cBhvr>
                                      <p:to x="100000" y="90000"/>
                                    </p:animScale>
                                    <p:animScale>
                                      <p:cBhvr>
                                        <p:cTn id="244" dur="166" decel="50000">
                                          <p:stCondLst>
                                            <p:cond delay="1668"/>
                                          </p:stCondLst>
                                        </p:cTn>
                                        <p:tgtEl>
                                          <p:spTgt spid="5"/>
                                        </p:tgtEl>
                                      </p:cBhvr>
                                      <p:to x="100000" y="100000"/>
                                    </p:animScale>
                                    <p:animScale>
                                      <p:cBhvr>
                                        <p:cTn id="245" dur="26">
                                          <p:stCondLst>
                                            <p:cond delay="1808"/>
                                          </p:stCondLst>
                                        </p:cTn>
                                        <p:tgtEl>
                                          <p:spTgt spid="5"/>
                                        </p:tgtEl>
                                      </p:cBhvr>
                                      <p:to x="100000" y="95000"/>
                                    </p:animScale>
                                    <p:animScale>
                                      <p:cBhvr>
                                        <p:cTn id="246" dur="166" decel="50000">
                                          <p:stCondLst>
                                            <p:cond delay="1834"/>
                                          </p:stCondLst>
                                        </p:cTn>
                                        <p:tgtEl>
                                          <p:spTgt spid="5"/>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 presetClass="exit" presetSubtype="4" fill="hold" grpId="1" nodeType="clickEffect">
                                  <p:stCondLst>
                                    <p:cond delay="0"/>
                                  </p:stCondLst>
                                  <p:childTnLst>
                                    <p:anim calcmode="lin" valueType="num">
                                      <p:cBhvr additive="base">
                                        <p:cTn id="250" dur="500"/>
                                        <p:tgtEl>
                                          <p:spTgt spid="6"/>
                                        </p:tgtEl>
                                        <p:attrNameLst>
                                          <p:attrName>ppt_x</p:attrName>
                                        </p:attrNameLst>
                                      </p:cBhvr>
                                      <p:tavLst>
                                        <p:tav tm="0">
                                          <p:val>
                                            <p:strVal val="ppt_x"/>
                                          </p:val>
                                        </p:tav>
                                        <p:tav tm="100000">
                                          <p:val>
                                            <p:strVal val="ppt_x"/>
                                          </p:val>
                                        </p:tav>
                                      </p:tavLst>
                                    </p:anim>
                                    <p:anim calcmode="lin" valueType="num">
                                      <p:cBhvr additive="base">
                                        <p:cTn id="251" dur="500"/>
                                        <p:tgtEl>
                                          <p:spTgt spid="6"/>
                                        </p:tgtEl>
                                        <p:attrNameLst>
                                          <p:attrName>ppt_y</p:attrName>
                                        </p:attrNameLst>
                                      </p:cBhvr>
                                      <p:tavLst>
                                        <p:tav tm="0">
                                          <p:val>
                                            <p:strVal val="ppt_y"/>
                                          </p:val>
                                        </p:tav>
                                        <p:tav tm="100000">
                                          <p:val>
                                            <p:strVal val="1+ppt_h/2"/>
                                          </p:val>
                                        </p:tav>
                                      </p:tavLst>
                                    </p:anim>
                                    <p:set>
                                      <p:cBhvr>
                                        <p:cTn id="252" dur="1" fill="hold">
                                          <p:stCondLst>
                                            <p:cond delay="499"/>
                                          </p:stCondLst>
                                        </p:cTn>
                                        <p:tgtEl>
                                          <p:spTgt spid="6"/>
                                        </p:tgtEl>
                                        <p:attrNameLst>
                                          <p:attrName>style.visibility</p:attrName>
                                        </p:attrNameLst>
                                      </p:cBhvr>
                                      <p:to>
                                        <p:strVal val="hidden"/>
                                      </p:to>
                                    </p:set>
                                  </p:childTnLst>
                                </p:cTn>
                              </p:par>
                              <p:par>
                                <p:cTn id="253" presetID="2" presetClass="exit" presetSubtype="4" fill="hold" nodeType="withEffect">
                                  <p:stCondLst>
                                    <p:cond delay="0"/>
                                  </p:stCondLst>
                                  <p:childTnLst>
                                    <p:anim calcmode="lin" valueType="num">
                                      <p:cBhvr additive="base">
                                        <p:cTn id="254" dur="500"/>
                                        <p:tgtEl>
                                          <p:spTgt spid="5"/>
                                        </p:tgtEl>
                                        <p:attrNameLst>
                                          <p:attrName>ppt_x</p:attrName>
                                        </p:attrNameLst>
                                      </p:cBhvr>
                                      <p:tavLst>
                                        <p:tav tm="0">
                                          <p:val>
                                            <p:strVal val="ppt_x"/>
                                          </p:val>
                                        </p:tav>
                                        <p:tav tm="100000">
                                          <p:val>
                                            <p:strVal val="ppt_x"/>
                                          </p:val>
                                        </p:tav>
                                      </p:tavLst>
                                    </p:anim>
                                    <p:anim calcmode="lin" valueType="num">
                                      <p:cBhvr additive="base">
                                        <p:cTn id="255" dur="500"/>
                                        <p:tgtEl>
                                          <p:spTgt spid="5"/>
                                        </p:tgtEl>
                                        <p:attrNameLst>
                                          <p:attrName>ppt_y</p:attrName>
                                        </p:attrNameLst>
                                      </p:cBhvr>
                                      <p:tavLst>
                                        <p:tav tm="0">
                                          <p:val>
                                            <p:strVal val="ppt_y"/>
                                          </p:val>
                                        </p:tav>
                                        <p:tav tm="100000">
                                          <p:val>
                                            <p:strVal val="1+ppt_h/2"/>
                                          </p:val>
                                        </p:tav>
                                      </p:tavLst>
                                    </p:anim>
                                    <p:set>
                                      <p:cBhvr>
                                        <p:cTn id="256" dur="1" fill="hold">
                                          <p:stCondLst>
                                            <p:cond delay="499"/>
                                          </p:stCondLst>
                                        </p:cTn>
                                        <p:tgtEl>
                                          <p:spTgt spid="5"/>
                                        </p:tgtEl>
                                        <p:attrNameLst>
                                          <p:attrName>style.visibility</p:attrName>
                                        </p:attrNameLst>
                                      </p:cBhvr>
                                      <p:to>
                                        <p:strVal val="hidden"/>
                                      </p:to>
                                    </p:set>
                                  </p:childTnLst>
                                </p:cTn>
                              </p:par>
                              <p:par>
                                <p:cTn id="257" presetID="2" presetClass="entr" presetSubtype="4" fill="hold" nodeType="withEffect">
                                  <p:stCondLst>
                                    <p:cond delay="0"/>
                                  </p:stCondLst>
                                  <p:childTnLst>
                                    <p:set>
                                      <p:cBhvr>
                                        <p:cTn id="258" dur="1" fill="hold">
                                          <p:stCondLst>
                                            <p:cond delay="0"/>
                                          </p:stCondLst>
                                        </p:cTn>
                                        <p:tgtEl>
                                          <p:spTgt spid="24"/>
                                        </p:tgtEl>
                                        <p:attrNameLst>
                                          <p:attrName>style.visibility</p:attrName>
                                        </p:attrNameLst>
                                      </p:cBhvr>
                                      <p:to>
                                        <p:strVal val="visible"/>
                                      </p:to>
                                    </p:set>
                                    <p:anim calcmode="lin" valueType="num">
                                      <p:cBhvr additive="base">
                                        <p:cTn id="259" dur="500" fill="hold"/>
                                        <p:tgtEl>
                                          <p:spTgt spid="24"/>
                                        </p:tgtEl>
                                        <p:attrNameLst>
                                          <p:attrName>ppt_x</p:attrName>
                                        </p:attrNameLst>
                                      </p:cBhvr>
                                      <p:tavLst>
                                        <p:tav tm="0">
                                          <p:val>
                                            <p:strVal val="#ppt_x"/>
                                          </p:val>
                                        </p:tav>
                                        <p:tav tm="100000">
                                          <p:val>
                                            <p:strVal val="#ppt_x"/>
                                          </p:val>
                                        </p:tav>
                                      </p:tavLst>
                                    </p:anim>
                                    <p:anim calcmode="lin" valueType="num">
                                      <p:cBhvr additive="base">
                                        <p:cTn id="260" dur="500" fill="hold"/>
                                        <p:tgtEl>
                                          <p:spTgt spid="24"/>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27"/>
                                        </p:tgtEl>
                                        <p:attrNameLst>
                                          <p:attrName>style.visibility</p:attrName>
                                        </p:attrNameLst>
                                      </p:cBhvr>
                                      <p:to>
                                        <p:strVal val="visible"/>
                                      </p:to>
                                    </p:set>
                                    <p:anim calcmode="lin" valueType="num">
                                      <p:cBhvr additive="base">
                                        <p:cTn id="263" dur="500" fill="hold"/>
                                        <p:tgtEl>
                                          <p:spTgt spid="27"/>
                                        </p:tgtEl>
                                        <p:attrNameLst>
                                          <p:attrName>ppt_x</p:attrName>
                                        </p:attrNameLst>
                                      </p:cBhvr>
                                      <p:tavLst>
                                        <p:tav tm="0">
                                          <p:val>
                                            <p:strVal val="#ppt_x"/>
                                          </p:val>
                                        </p:tav>
                                        <p:tav tm="100000">
                                          <p:val>
                                            <p:strVal val="#ppt_x"/>
                                          </p:val>
                                        </p:tav>
                                      </p:tavLst>
                                    </p:anim>
                                    <p:anim calcmode="lin" valueType="num">
                                      <p:cBhvr additive="base">
                                        <p:cTn id="26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65" fill="hold">
                      <p:stCondLst>
                        <p:cond delay="indefinite"/>
                      </p:stCondLst>
                      <p:childTnLst>
                        <p:par>
                          <p:cTn id="266" fill="hold">
                            <p:stCondLst>
                              <p:cond delay="0"/>
                            </p:stCondLst>
                            <p:childTnLst>
                              <p:par>
                                <p:cTn id="267" presetID="16" presetClass="exit" presetSubtype="21" fill="hold" nodeType="clickEffect">
                                  <p:stCondLst>
                                    <p:cond delay="0"/>
                                  </p:stCondLst>
                                  <p:childTnLst>
                                    <p:animEffect transition="out" filter="barn(inVertical)">
                                      <p:cBhvr>
                                        <p:cTn id="268" dur="500"/>
                                        <p:tgtEl>
                                          <p:spTgt spid="24"/>
                                        </p:tgtEl>
                                      </p:cBhvr>
                                    </p:animEffect>
                                    <p:set>
                                      <p:cBhvr>
                                        <p:cTn id="269" dur="1" fill="hold">
                                          <p:stCondLst>
                                            <p:cond delay="499"/>
                                          </p:stCondLst>
                                        </p:cTn>
                                        <p:tgtEl>
                                          <p:spTgt spid="24"/>
                                        </p:tgtEl>
                                        <p:attrNameLst>
                                          <p:attrName>style.visibility</p:attrName>
                                        </p:attrNameLst>
                                      </p:cBhvr>
                                      <p:to>
                                        <p:strVal val="hidden"/>
                                      </p:to>
                                    </p:set>
                                  </p:childTnLst>
                                </p:cTn>
                              </p:par>
                              <p:par>
                                <p:cTn id="270" presetID="16" presetClass="exit" presetSubtype="21" fill="hold" grpId="1" nodeType="withEffect">
                                  <p:stCondLst>
                                    <p:cond delay="0"/>
                                  </p:stCondLst>
                                  <p:childTnLst>
                                    <p:animEffect transition="out" filter="barn(inVertical)">
                                      <p:cBhvr>
                                        <p:cTn id="271" dur="500"/>
                                        <p:tgtEl>
                                          <p:spTgt spid="27"/>
                                        </p:tgtEl>
                                      </p:cBhvr>
                                    </p:animEffect>
                                    <p:set>
                                      <p:cBhvr>
                                        <p:cTn id="272" dur="1" fill="hold">
                                          <p:stCondLst>
                                            <p:cond delay="499"/>
                                          </p:stCondLst>
                                        </p:cTn>
                                        <p:tgtEl>
                                          <p:spTgt spid="27"/>
                                        </p:tgtEl>
                                        <p:attrNameLst>
                                          <p:attrName>style.visibility</p:attrName>
                                        </p:attrNameLst>
                                      </p:cBhvr>
                                      <p:to>
                                        <p:strVal val="hidden"/>
                                      </p:to>
                                    </p:set>
                                  </p:childTnLst>
                                </p:cTn>
                              </p:par>
                              <p:par>
                                <p:cTn id="273" presetID="16" presetClass="entr" presetSubtype="21" fill="hold" grpId="0" nodeType="withEffect">
                                  <p:stCondLst>
                                    <p:cond delay="0"/>
                                  </p:stCondLst>
                                  <p:childTnLst>
                                    <p:set>
                                      <p:cBhvr>
                                        <p:cTn id="274" dur="1" fill="hold">
                                          <p:stCondLst>
                                            <p:cond delay="0"/>
                                          </p:stCondLst>
                                        </p:cTn>
                                        <p:tgtEl>
                                          <p:spTgt spid="30"/>
                                        </p:tgtEl>
                                        <p:attrNameLst>
                                          <p:attrName>style.visibility</p:attrName>
                                        </p:attrNameLst>
                                      </p:cBhvr>
                                      <p:to>
                                        <p:strVal val="visible"/>
                                      </p:to>
                                    </p:set>
                                    <p:animEffect transition="in" filter="barn(inVertical)">
                                      <p:cBhvr>
                                        <p:cTn id="275" dur="500"/>
                                        <p:tgtEl>
                                          <p:spTgt spid="30"/>
                                        </p:tgtEl>
                                      </p:cBhvr>
                                    </p:animEffect>
                                  </p:childTnLst>
                                </p:cTn>
                              </p:par>
                              <p:par>
                                <p:cTn id="276" presetID="16" presetClass="entr" presetSubtype="21" fill="hold" nodeType="withEffect">
                                  <p:stCondLst>
                                    <p:cond delay="0"/>
                                  </p:stCondLst>
                                  <p:childTnLst>
                                    <p:set>
                                      <p:cBhvr>
                                        <p:cTn id="277" dur="1" fill="hold">
                                          <p:stCondLst>
                                            <p:cond delay="0"/>
                                          </p:stCondLst>
                                        </p:cTn>
                                        <p:tgtEl>
                                          <p:spTgt spid="28"/>
                                        </p:tgtEl>
                                        <p:attrNameLst>
                                          <p:attrName>style.visibility</p:attrName>
                                        </p:attrNameLst>
                                      </p:cBhvr>
                                      <p:to>
                                        <p:strVal val="visible"/>
                                      </p:to>
                                    </p:set>
                                    <p:animEffect transition="in" filter="barn(inVertical)">
                                      <p:cBhvr>
                                        <p:cTn id="278" dur="500"/>
                                        <p:tgtEl>
                                          <p:spTgt spid="28"/>
                                        </p:tgtEl>
                                      </p:cBhvr>
                                    </p:animEffect>
                                  </p:childTnLst>
                                </p:cTn>
                              </p:par>
                            </p:childTnLst>
                          </p:cTn>
                        </p:par>
                      </p:childTnLst>
                    </p:cTn>
                  </p:par>
                  <p:par>
                    <p:cTn id="279" fill="hold">
                      <p:stCondLst>
                        <p:cond delay="indefinite"/>
                      </p:stCondLst>
                      <p:childTnLst>
                        <p:par>
                          <p:cTn id="280" fill="hold">
                            <p:stCondLst>
                              <p:cond delay="0"/>
                            </p:stCondLst>
                            <p:childTnLst>
                              <p:par>
                                <p:cTn id="281" presetID="10" presetClass="exit" presetSubtype="0" fill="hold" grpId="1" nodeType="clickEffect">
                                  <p:stCondLst>
                                    <p:cond delay="0"/>
                                  </p:stCondLst>
                                  <p:childTnLst>
                                    <p:animEffect transition="out" filter="fade">
                                      <p:cBhvr>
                                        <p:cTn id="282" dur="500"/>
                                        <p:tgtEl>
                                          <p:spTgt spid="30"/>
                                        </p:tgtEl>
                                      </p:cBhvr>
                                    </p:animEffect>
                                    <p:set>
                                      <p:cBhvr>
                                        <p:cTn id="283" dur="1" fill="hold">
                                          <p:stCondLst>
                                            <p:cond delay="499"/>
                                          </p:stCondLst>
                                        </p:cTn>
                                        <p:tgtEl>
                                          <p:spTgt spid="30"/>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28"/>
                                        </p:tgtEl>
                                      </p:cBhvr>
                                    </p:animEffect>
                                    <p:set>
                                      <p:cBhvr>
                                        <p:cTn id="286" dur="1" fill="hold">
                                          <p:stCondLst>
                                            <p:cond delay="499"/>
                                          </p:stCondLst>
                                        </p:cTn>
                                        <p:tgtEl>
                                          <p:spTgt spid="28"/>
                                        </p:tgtEl>
                                        <p:attrNameLst>
                                          <p:attrName>style.visibility</p:attrName>
                                        </p:attrNameLst>
                                      </p:cBhvr>
                                      <p:to>
                                        <p:strVal val="hidden"/>
                                      </p:to>
                                    </p:set>
                                  </p:childTnLst>
                                </p:cTn>
                              </p:par>
                              <p:par>
                                <p:cTn id="287" presetID="10" presetClass="entr" presetSubtype="0" fill="hold" grpId="0" nodeType="withEffect">
                                  <p:stCondLst>
                                    <p:cond delay="0"/>
                                  </p:stCondLst>
                                  <p:childTnLst>
                                    <p:set>
                                      <p:cBhvr>
                                        <p:cTn id="288" dur="1" fill="hold">
                                          <p:stCondLst>
                                            <p:cond delay="0"/>
                                          </p:stCondLst>
                                        </p:cTn>
                                        <p:tgtEl>
                                          <p:spTgt spid="31"/>
                                        </p:tgtEl>
                                        <p:attrNameLst>
                                          <p:attrName>style.visibility</p:attrName>
                                        </p:attrNameLst>
                                      </p:cBhvr>
                                      <p:to>
                                        <p:strVal val="visible"/>
                                      </p:to>
                                    </p:set>
                                    <p:animEffect transition="in" filter="fade">
                                      <p:cBhvr>
                                        <p:cTn id="289" dur="500"/>
                                        <p:tgtEl>
                                          <p:spTgt spid="31"/>
                                        </p:tgtEl>
                                      </p:cBhvr>
                                    </p:animEffect>
                                  </p:childTnLst>
                                </p:cTn>
                              </p:par>
                              <p:par>
                                <p:cTn id="290" presetID="10" presetClass="entr" presetSubtype="0" fill="hold" nodeType="withEffect">
                                  <p:stCondLst>
                                    <p:cond delay="0"/>
                                  </p:stCondLst>
                                  <p:childTnLst>
                                    <p:set>
                                      <p:cBhvr>
                                        <p:cTn id="291" dur="1" fill="hold">
                                          <p:stCondLst>
                                            <p:cond delay="0"/>
                                          </p:stCondLst>
                                        </p:cTn>
                                        <p:tgtEl>
                                          <p:spTgt spid="21"/>
                                        </p:tgtEl>
                                        <p:attrNameLst>
                                          <p:attrName>style.visibility</p:attrName>
                                        </p:attrNameLst>
                                      </p:cBhvr>
                                      <p:to>
                                        <p:strVal val="visible"/>
                                      </p:to>
                                    </p:set>
                                    <p:animEffect transition="in" filter="fade">
                                      <p:cBhvr>
                                        <p:cTn id="292" dur="500"/>
                                        <p:tgtEl>
                                          <p:spTgt spid="21"/>
                                        </p:tgtEl>
                                      </p:cBhvr>
                                    </p:animEffect>
                                  </p:childTnLst>
                                </p:cTn>
                              </p:par>
                            </p:childTnLst>
                          </p:cTn>
                        </p:par>
                      </p:childTnLst>
                    </p:cTn>
                  </p:par>
                  <p:par>
                    <p:cTn id="293" fill="hold">
                      <p:stCondLst>
                        <p:cond delay="indefinite"/>
                      </p:stCondLst>
                      <p:childTnLst>
                        <p:par>
                          <p:cTn id="294" fill="hold">
                            <p:stCondLst>
                              <p:cond delay="0"/>
                            </p:stCondLst>
                            <p:childTnLst>
                              <p:par>
                                <p:cTn id="295" presetID="53" presetClass="exit" presetSubtype="32" fill="hold" grpId="1" nodeType="clickEffect">
                                  <p:stCondLst>
                                    <p:cond delay="0"/>
                                  </p:stCondLst>
                                  <p:childTnLst>
                                    <p:anim calcmode="lin" valueType="num">
                                      <p:cBhvr>
                                        <p:cTn id="296" dur="500"/>
                                        <p:tgtEl>
                                          <p:spTgt spid="31"/>
                                        </p:tgtEl>
                                        <p:attrNameLst>
                                          <p:attrName>ppt_w</p:attrName>
                                        </p:attrNameLst>
                                      </p:cBhvr>
                                      <p:tavLst>
                                        <p:tav tm="0">
                                          <p:val>
                                            <p:strVal val="ppt_w"/>
                                          </p:val>
                                        </p:tav>
                                        <p:tav tm="100000">
                                          <p:val>
                                            <p:fltVal val="0"/>
                                          </p:val>
                                        </p:tav>
                                      </p:tavLst>
                                    </p:anim>
                                    <p:anim calcmode="lin" valueType="num">
                                      <p:cBhvr>
                                        <p:cTn id="297" dur="500"/>
                                        <p:tgtEl>
                                          <p:spTgt spid="31"/>
                                        </p:tgtEl>
                                        <p:attrNameLst>
                                          <p:attrName>ppt_h</p:attrName>
                                        </p:attrNameLst>
                                      </p:cBhvr>
                                      <p:tavLst>
                                        <p:tav tm="0">
                                          <p:val>
                                            <p:strVal val="ppt_h"/>
                                          </p:val>
                                        </p:tav>
                                        <p:tav tm="100000">
                                          <p:val>
                                            <p:fltVal val="0"/>
                                          </p:val>
                                        </p:tav>
                                      </p:tavLst>
                                    </p:anim>
                                    <p:animEffect transition="out" filter="fade">
                                      <p:cBhvr>
                                        <p:cTn id="298" dur="500"/>
                                        <p:tgtEl>
                                          <p:spTgt spid="31"/>
                                        </p:tgtEl>
                                      </p:cBhvr>
                                    </p:animEffect>
                                    <p:set>
                                      <p:cBhvr>
                                        <p:cTn id="299" dur="1" fill="hold">
                                          <p:stCondLst>
                                            <p:cond delay="499"/>
                                          </p:stCondLst>
                                        </p:cTn>
                                        <p:tgtEl>
                                          <p:spTgt spid="31"/>
                                        </p:tgtEl>
                                        <p:attrNameLst>
                                          <p:attrName>style.visibility</p:attrName>
                                        </p:attrNameLst>
                                      </p:cBhvr>
                                      <p:to>
                                        <p:strVal val="hidden"/>
                                      </p:to>
                                    </p:set>
                                  </p:childTnLst>
                                </p:cTn>
                              </p:par>
                              <p:par>
                                <p:cTn id="300" presetID="53" presetClass="exit" presetSubtype="32" fill="hold" nodeType="withEffect">
                                  <p:stCondLst>
                                    <p:cond delay="0"/>
                                  </p:stCondLst>
                                  <p:childTnLst>
                                    <p:anim calcmode="lin" valueType="num">
                                      <p:cBhvr>
                                        <p:cTn id="301" dur="500"/>
                                        <p:tgtEl>
                                          <p:spTgt spid="21"/>
                                        </p:tgtEl>
                                        <p:attrNameLst>
                                          <p:attrName>ppt_w</p:attrName>
                                        </p:attrNameLst>
                                      </p:cBhvr>
                                      <p:tavLst>
                                        <p:tav tm="0">
                                          <p:val>
                                            <p:strVal val="ppt_w"/>
                                          </p:val>
                                        </p:tav>
                                        <p:tav tm="100000">
                                          <p:val>
                                            <p:fltVal val="0"/>
                                          </p:val>
                                        </p:tav>
                                      </p:tavLst>
                                    </p:anim>
                                    <p:anim calcmode="lin" valueType="num">
                                      <p:cBhvr>
                                        <p:cTn id="302" dur="500"/>
                                        <p:tgtEl>
                                          <p:spTgt spid="21"/>
                                        </p:tgtEl>
                                        <p:attrNameLst>
                                          <p:attrName>ppt_h</p:attrName>
                                        </p:attrNameLst>
                                      </p:cBhvr>
                                      <p:tavLst>
                                        <p:tav tm="0">
                                          <p:val>
                                            <p:strVal val="ppt_h"/>
                                          </p:val>
                                        </p:tav>
                                        <p:tav tm="100000">
                                          <p:val>
                                            <p:fltVal val="0"/>
                                          </p:val>
                                        </p:tav>
                                      </p:tavLst>
                                    </p:anim>
                                    <p:animEffect transition="out" filter="fade">
                                      <p:cBhvr>
                                        <p:cTn id="303" dur="500"/>
                                        <p:tgtEl>
                                          <p:spTgt spid="21"/>
                                        </p:tgtEl>
                                      </p:cBhvr>
                                    </p:animEffect>
                                    <p:set>
                                      <p:cBhvr>
                                        <p:cTn id="304" dur="1" fill="hold">
                                          <p:stCondLst>
                                            <p:cond delay="499"/>
                                          </p:stCondLst>
                                        </p:cTn>
                                        <p:tgtEl>
                                          <p:spTgt spid="21"/>
                                        </p:tgtEl>
                                        <p:attrNameLst>
                                          <p:attrName>style.visibility</p:attrName>
                                        </p:attrNameLst>
                                      </p:cBhvr>
                                      <p:to>
                                        <p:strVal val="hidden"/>
                                      </p:to>
                                    </p:set>
                                  </p:childTnLst>
                                </p:cTn>
                              </p:par>
                              <p:par>
                                <p:cTn id="305" presetID="53" presetClass="entr" presetSubtype="16" fill="hold" grpId="0" nodeType="withEffect">
                                  <p:stCondLst>
                                    <p:cond delay="0"/>
                                  </p:stCondLst>
                                  <p:childTnLst>
                                    <p:set>
                                      <p:cBhvr>
                                        <p:cTn id="306" dur="1" fill="hold">
                                          <p:stCondLst>
                                            <p:cond delay="0"/>
                                          </p:stCondLst>
                                        </p:cTn>
                                        <p:tgtEl>
                                          <p:spTgt spid="32"/>
                                        </p:tgtEl>
                                        <p:attrNameLst>
                                          <p:attrName>style.visibility</p:attrName>
                                        </p:attrNameLst>
                                      </p:cBhvr>
                                      <p:to>
                                        <p:strVal val="visible"/>
                                      </p:to>
                                    </p:set>
                                    <p:anim calcmode="lin" valueType="num">
                                      <p:cBhvr>
                                        <p:cTn id="307" dur="500" fill="hold"/>
                                        <p:tgtEl>
                                          <p:spTgt spid="32"/>
                                        </p:tgtEl>
                                        <p:attrNameLst>
                                          <p:attrName>ppt_w</p:attrName>
                                        </p:attrNameLst>
                                      </p:cBhvr>
                                      <p:tavLst>
                                        <p:tav tm="0">
                                          <p:val>
                                            <p:fltVal val="0"/>
                                          </p:val>
                                        </p:tav>
                                        <p:tav tm="100000">
                                          <p:val>
                                            <p:strVal val="#ppt_w"/>
                                          </p:val>
                                        </p:tav>
                                      </p:tavLst>
                                    </p:anim>
                                    <p:anim calcmode="lin" valueType="num">
                                      <p:cBhvr>
                                        <p:cTn id="308" dur="500" fill="hold"/>
                                        <p:tgtEl>
                                          <p:spTgt spid="32"/>
                                        </p:tgtEl>
                                        <p:attrNameLst>
                                          <p:attrName>ppt_h</p:attrName>
                                        </p:attrNameLst>
                                      </p:cBhvr>
                                      <p:tavLst>
                                        <p:tav tm="0">
                                          <p:val>
                                            <p:fltVal val="0"/>
                                          </p:val>
                                        </p:tav>
                                        <p:tav tm="100000">
                                          <p:val>
                                            <p:strVal val="#ppt_h"/>
                                          </p:val>
                                        </p:tav>
                                      </p:tavLst>
                                    </p:anim>
                                    <p:animEffect transition="in" filter="fade">
                                      <p:cBhvr>
                                        <p:cTn id="309" dur="500"/>
                                        <p:tgtEl>
                                          <p:spTgt spid="32"/>
                                        </p:tgtEl>
                                      </p:cBhvr>
                                    </p:animEffect>
                                  </p:childTnLst>
                                </p:cTn>
                              </p:par>
                              <p:par>
                                <p:cTn id="310" presetID="53" presetClass="entr" presetSubtype="16" fill="hold" nodeType="withEffect">
                                  <p:stCondLst>
                                    <p:cond delay="0"/>
                                  </p:stCondLst>
                                  <p:childTnLst>
                                    <p:set>
                                      <p:cBhvr>
                                        <p:cTn id="311" dur="1" fill="hold">
                                          <p:stCondLst>
                                            <p:cond delay="0"/>
                                          </p:stCondLst>
                                        </p:cTn>
                                        <p:tgtEl>
                                          <p:spTgt spid="20"/>
                                        </p:tgtEl>
                                        <p:attrNameLst>
                                          <p:attrName>style.visibility</p:attrName>
                                        </p:attrNameLst>
                                      </p:cBhvr>
                                      <p:to>
                                        <p:strVal val="visible"/>
                                      </p:to>
                                    </p:set>
                                    <p:anim calcmode="lin" valueType="num">
                                      <p:cBhvr>
                                        <p:cTn id="312" dur="500" fill="hold"/>
                                        <p:tgtEl>
                                          <p:spTgt spid="20"/>
                                        </p:tgtEl>
                                        <p:attrNameLst>
                                          <p:attrName>ppt_w</p:attrName>
                                        </p:attrNameLst>
                                      </p:cBhvr>
                                      <p:tavLst>
                                        <p:tav tm="0">
                                          <p:val>
                                            <p:fltVal val="0"/>
                                          </p:val>
                                        </p:tav>
                                        <p:tav tm="100000">
                                          <p:val>
                                            <p:strVal val="#ppt_w"/>
                                          </p:val>
                                        </p:tav>
                                      </p:tavLst>
                                    </p:anim>
                                    <p:anim calcmode="lin" valueType="num">
                                      <p:cBhvr>
                                        <p:cTn id="313" dur="500" fill="hold"/>
                                        <p:tgtEl>
                                          <p:spTgt spid="20"/>
                                        </p:tgtEl>
                                        <p:attrNameLst>
                                          <p:attrName>ppt_h</p:attrName>
                                        </p:attrNameLst>
                                      </p:cBhvr>
                                      <p:tavLst>
                                        <p:tav tm="0">
                                          <p:val>
                                            <p:fltVal val="0"/>
                                          </p:val>
                                        </p:tav>
                                        <p:tav tm="100000">
                                          <p:val>
                                            <p:strVal val="#ppt_h"/>
                                          </p:val>
                                        </p:tav>
                                      </p:tavLst>
                                    </p:anim>
                                    <p:animEffect transition="in" filter="fade">
                                      <p:cBhvr>
                                        <p:cTn id="3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P spid="19" grpId="0"/>
      <p:bldP spid="19" grpId="1"/>
      <p:bldP spid="23" grpId="0"/>
      <p:bldP spid="23" grpId="1"/>
      <p:bldP spid="26" grpId="0"/>
      <p:bldP spid="26" grpId="1"/>
      <p:bldP spid="4" grpId="0"/>
      <p:bldP spid="4" grpId="1"/>
      <p:bldP spid="6" grpId="0"/>
      <p:bldP spid="6" grpId="1"/>
      <p:bldP spid="27" grpId="0"/>
      <p:bldP spid="27" grpId="1"/>
      <p:bldP spid="30" grpId="0"/>
      <p:bldP spid="30" grpId="1"/>
      <p:bldP spid="31" grpId="0"/>
      <p:bldP spid="31" grpId="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Meetings:</a:t>
            </a:r>
            <a:endParaRPr lang="en-US" dirty="0"/>
          </a:p>
        </p:txBody>
      </p:sp>
      <p:sp>
        <p:nvSpPr>
          <p:cNvPr id="4" name="Content Placeholder 3"/>
          <p:cNvSpPr>
            <a:spLocks noGrp="1"/>
          </p:cNvSpPr>
          <p:nvPr>
            <p:ph sz="half" idx="2"/>
          </p:nvPr>
        </p:nvSpPr>
        <p:spPr>
          <a:xfrm>
            <a:off x="143555" y="2054655"/>
            <a:ext cx="8856890" cy="4581150"/>
          </a:xfrm>
        </p:spPr>
        <p:txBody>
          <a:bodyPr/>
          <a:lstStyle/>
          <a:p>
            <a:r>
              <a:rPr lang="en-US" dirty="0">
                <a:solidFill>
                  <a:srgbClr val="00B0F0"/>
                </a:solidFill>
              </a:rPr>
              <a:t>8</a:t>
            </a:r>
            <a:r>
              <a:rPr lang="en-US" dirty="0" smtClean="0">
                <a:solidFill>
                  <a:srgbClr val="00B0F0"/>
                </a:solidFill>
              </a:rPr>
              <a:t> </a:t>
            </a:r>
            <a:r>
              <a:rPr lang="en-US" dirty="0" smtClean="0">
                <a:solidFill>
                  <a:srgbClr val="00B0F0"/>
                </a:solidFill>
              </a:rPr>
              <a:t>CBS </a:t>
            </a:r>
            <a:r>
              <a:rPr lang="en-US" dirty="0" smtClean="0">
                <a:solidFill>
                  <a:srgbClr val="00B0F0"/>
                </a:solidFill>
              </a:rPr>
              <a:t>Internal</a:t>
            </a:r>
            <a:r>
              <a:rPr lang="en-US" dirty="0" smtClean="0">
                <a:solidFill>
                  <a:srgbClr val="00B0F0"/>
                </a:solidFill>
              </a:rPr>
              <a:t> </a:t>
            </a:r>
            <a:r>
              <a:rPr lang="en-US" dirty="0" smtClean="0">
                <a:solidFill>
                  <a:srgbClr val="00B0F0"/>
                </a:solidFill>
              </a:rPr>
              <a:t>Meetings</a:t>
            </a:r>
          </a:p>
          <a:p>
            <a:r>
              <a:rPr lang="en-US" dirty="0">
                <a:solidFill>
                  <a:srgbClr val="00B0F0"/>
                </a:solidFill>
              </a:rPr>
              <a:t>9</a:t>
            </a:r>
            <a:r>
              <a:rPr lang="en-US" dirty="0" smtClean="0">
                <a:solidFill>
                  <a:srgbClr val="00B0F0"/>
                </a:solidFill>
              </a:rPr>
              <a:t> Inter-Agency </a:t>
            </a:r>
            <a:r>
              <a:rPr lang="en-US" dirty="0" smtClean="0">
                <a:solidFill>
                  <a:srgbClr val="00B0F0"/>
                </a:solidFill>
              </a:rPr>
              <a:t>Meetings with LFS IS, </a:t>
            </a:r>
            <a:r>
              <a:rPr lang="en-US" dirty="0" smtClean="0">
                <a:solidFill>
                  <a:srgbClr val="00B0F0"/>
                </a:solidFill>
              </a:rPr>
              <a:t>SAEA, LRPS, Library, SALAS</a:t>
            </a:r>
            <a:endParaRPr lang="en-US" dirty="0" smtClean="0">
              <a:solidFill>
                <a:srgbClr val="00B0F0"/>
              </a:solidFill>
            </a:endParaRPr>
          </a:p>
          <a:p>
            <a:r>
              <a:rPr lang="en-US" dirty="0">
                <a:solidFill>
                  <a:srgbClr val="00B0F0"/>
                </a:solidFill>
              </a:rPr>
              <a:t>3</a:t>
            </a:r>
            <a:r>
              <a:rPr lang="en-US" dirty="0" smtClean="0">
                <a:solidFill>
                  <a:srgbClr val="00B0F0"/>
                </a:solidFill>
              </a:rPr>
              <a:t> </a:t>
            </a:r>
            <a:r>
              <a:rPr lang="en-US" dirty="0" smtClean="0">
                <a:solidFill>
                  <a:srgbClr val="00B0F0"/>
                </a:solidFill>
              </a:rPr>
              <a:t>General </a:t>
            </a:r>
            <a:r>
              <a:rPr lang="en-US" dirty="0" smtClean="0">
                <a:solidFill>
                  <a:srgbClr val="00B0F0"/>
                </a:solidFill>
              </a:rPr>
              <a:t>Meetings </a:t>
            </a:r>
            <a:endParaRPr lang="en-US" dirty="0" smtClean="0">
              <a:solidFill>
                <a:srgbClr val="00B0F0"/>
              </a:solidFill>
            </a:endParaRPr>
          </a:p>
          <a:p>
            <a:r>
              <a:rPr lang="en-US" dirty="0" smtClean="0">
                <a:solidFill>
                  <a:srgbClr val="00B0F0"/>
                </a:solidFill>
              </a:rPr>
              <a:t>2 Seniors Meetings, including </a:t>
            </a:r>
            <a:r>
              <a:rPr lang="en-US" dirty="0" smtClean="0">
                <a:solidFill>
                  <a:srgbClr val="00B0F0"/>
                </a:solidFill>
              </a:rPr>
              <a:t>one on Nepali </a:t>
            </a:r>
            <a:r>
              <a:rPr lang="en-US" dirty="0" smtClean="0">
                <a:solidFill>
                  <a:srgbClr val="00B0F0"/>
                </a:solidFill>
              </a:rPr>
              <a:t>New Year Celebration</a:t>
            </a:r>
          </a:p>
          <a:p>
            <a:r>
              <a:rPr lang="en-US" dirty="0" smtClean="0">
                <a:solidFill>
                  <a:srgbClr val="00B0F0"/>
                </a:solidFill>
              </a:rPr>
              <a:t>4 Meetings with Alberta </a:t>
            </a:r>
            <a:r>
              <a:rPr lang="en-US" dirty="0" smtClean="0">
                <a:solidFill>
                  <a:srgbClr val="00B0F0"/>
                </a:solidFill>
              </a:rPr>
              <a:t>Culture</a:t>
            </a:r>
            <a:endParaRPr lang="en-US" dirty="0" smtClean="0">
              <a:solidFill>
                <a:srgbClr val="00B0F0"/>
              </a:solidFill>
            </a:endParaRPr>
          </a:p>
          <a:p>
            <a:endParaRPr lang="en-US" dirty="0" smtClean="0"/>
          </a:p>
          <a:p>
            <a:endParaRPr lang="en-US" dirty="0" smtClean="0"/>
          </a:p>
          <a:p>
            <a:pPr marL="0" indent="0">
              <a:buNone/>
            </a:pPr>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3" name="Picture 2" descr="1499663_609899539067833_483699272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295" y="4192525"/>
            <a:ext cx="3664921" cy="2290575"/>
          </a:xfrm>
          <a:prstGeom prst="rect">
            <a:avLst/>
          </a:prstGeom>
        </p:spPr>
      </p:pic>
    </p:spTree>
    <p:extLst>
      <p:ext uri="{BB962C8B-B14F-4D97-AF65-F5344CB8AC3E}">
        <p14:creationId xmlns:p14="http://schemas.microsoft.com/office/powerpoint/2010/main" val="4435465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48965" y="2207360"/>
            <a:ext cx="7940660" cy="3970331"/>
          </a:xfrm>
        </p:spPr>
        <p:txBody>
          <a:bodyPr>
            <a:normAutofit/>
          </a:bodyPr>
          <a:lstStyle/>
          <a:p>
            <a:r>
              <a:rPr lang="en-US" i="1" dirty="0" smtClean="0">
                <a:solidFill>
                  <a:srgbClr val="00B0F0"/>
                </a:solidFill>
              </a:rPr>
              <a:t>Ten members of the CBS attended one day training organized by Alberta Culture during the month of January 2013. Training was focus on how to function, manage and share responsibility of an organization.  </a:t>
            </a:r>
          </a:p>
          <a:p>
            <a:pPr marL="0" indent="0">
              <a:buNone/>
            </a:pPr>
            <a:endParaRPr lang="en-US" i="1" dirty="0" smtClean="0">
              <a:solidFill>
                <a:srgbClr val="00B0F0"/>
              </a:solidFill>
            </a:endParaRPr>
          </a:p>
          <a:p>
            <a:pPr marL="0" indent="0">
              <a:buNone/>
            </a:pPr>
            <a:endParaRPr lang="en-US" i="1" dirty="0">
              <a:solidFill>
                <a:srgbClr val="00B0F0"/>
              </a:solidFill>
            </a:endParaRPr>
          </a:p>
          <a:p>
            <a:pPr marL="0" indent="0">
              <a:buNone/>
            </a:pPr>
            <a:endParaRPr lang="en-US" i="1" dirty="0" smtClean="0">
              <a:solidFill>
                <a:srgbClr val="00B0F0"/>
              </a:solidFill>
            </a:endParaRPr>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sp>
        <p:nvSpPr>
          <p:cNvPr id="10" name="Title 9"/>
          <p:cNvSpPr>
            <a:spLocks noGrp="1"/>
          </p:cNvSpPr>
          <p:nvPr>
            <p:ph type="title"/>
          </p:nvPr>
        </p:nvSpPr>
        <p:spPr/>
        <p:txBody>
          <a:bodyPr>
            <a:normAutofit fontScale="90000"/>
          </a:bodyPr>
          <a:lstStyle/>
          <a:p>
            <a:r>
              <a:rPr lang="en-US" dirty="0" smtClean="0"/>
              <a:t>Training and Workshop:</a:t>
            </a:r>
            <a:endParaRPr lang="en-US" dirty="0"/>
          </a:p>
        </p:txBody>
      </p:sp>
      <p:pic>
        <p:nvPicPr>
          <p:cNvPr id="2" name="Picture 1" descr="trainings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425" y="3887115"/>
            <a:ext cx="4428446" cy="2748691"/>
          </a:xfrm>
          <a:prstGeom prst="rect">
            <a:avLst/>
          </a:prstGeom>
        </p:spPr>
      </p:pic>
    </p:spTree>
    <p:extLst>
      <p:ext uri="{BB962C8B-B14F-4D97-AF65-F5344CB8AC3E}">
        <p14:creationId xmlns:p14="http://schemas.microsoft.com/office/powerpoint/2010/main" val="34338029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a:t>
            </a:r>
            <a:endParaRPr lang="en-US" dirty="0"/>
          </a:p>
        </p:txBody>
      </p:sp>
      <p:pic>
        <p:nvPicPr>
          <p:cNvPr id="7"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4375" y="1749245"/>
            <a:ext cx="3449341" cy="4599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4203716" y="3123590"/>
            <a:ext cx="3970330" cy="1200329"/>
          </a:xfrm>
          <a:prstGeom prst="rect">
            <a:avLst/>
          </a:prstGeom>
          <a:noFill/>
        </p:spPr>
        <p:txBody>
          <a:bodyPr wrap="square" rtlCol="0">
            <a:spAutoFit/>
          </a:bodyPr>
          <a:lstStyle/>
          <a:p>
            <a:r>
              <a:rPr lang="en-US" u="sng" dirty="0"/>
              <a:t>March 21</a:t>
            </a:r>
            <a:r>
              <a:rPr lang="en-US" u="sng" baseline="30000" dirty="0"/>
              <a:t>st</a:t>
            </a:r>
            <a:r>
              <a:rPr lang="en-US" u="sng" dirty="0"/>
              <a:t>  </a:t>
            </a:r>
            <a:r>
              <a:rPr lang="en-US" dirty="0"/>
              <a:t>: </a:t>
            </a:r>
            <a:r>
              <a:rPr lang="en-US" i="1" dirty="0">
                <a:solidFill>
                  <a:srgbClr val="00B0F0"/>
                </a:solidFill>
              </a:rPr>
              <a:t>CBS </a:t>
            </a:r>
            <a:r>
              <a:rPr lang="en-US" i="1" dirty="0" smtClean="0">
                <a:solidFill>
                  <a:srgbClr val="00B0F0"/>
                </a:solidFill>
              </a:rPr>
              <a:t>participated </a:t>
            </a:r>
            <a:r>
              <a:rPr lang="en-US" i="1" dirty="0">
                <a:solidFill>
                  <a:srgbClr val="00B0F0"/>
                </a:solidFill>
              </a:rPr>
              <a:t>in ‘Bridging </a:t>
            </a:r>
            <a:r>
              <a:rPr lang="en-US" i="1" dirty="0" smtClean="0">
                <a:solidFill>
                  <a:srgbClr val="00B0F0"/>
                </a:solidFill>
              </a:rPr>
              <a:t>Cultures’ event organized </a:t>
            </a:r>
            <a:r>
              <a:rPr lang="en-US" i="1" dirty="0">
                <a:solidFill>
                  <a:srgbClr val="00B0F0"/>
                </a:solidFill>
              </a:rPr>
              <a:t>by </a:t>
            </a:r>
            <a:r>
              <a:rPr lang="en-US" i="1" dirty="0" err="1">
                <a:solidFill>
                  <a:srgbClr val="00B0F0"/>
                </a:solidFill>
              </a:rPr>
              <a:t>Lethbridge</a:t>
            </a:r>
            <a:r>
              <a:rPr lang="en-US" i="1" dirty="0">
                <a:solidFill>
                  <a:srgbClr val="00B0F0"/>
                </a:solidFill>
              </a:rPr>
              <a:t> College.</a:t>
            </a:r>
          </a:p>
          <a:p>
            <a:endParaRPr lang="en-US" dirty="0"/>
          </a:p>
        </p:txBody>
      </p:sp>
    </p:spTree>
    <p:extLst>
      <p:ext uri="{BB962C8B-B14F-4D97-AF65-F5344CB8AC3E}">
        <p14:creationId xmlns:p14="http://schemas.microsoft.com/office/powerpoint/2010/main" val="732225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Events:</a:t>
            </a:r>
            <a:endParaRPr lang="en-US" dirty="0"/>
          </a:p>
        </p:txBody>
      </p:sp>
      <p:sp>
        <p:nvSpPr>
          <p:cNvPr id="4" name="Content Placeholder 3"/>
          <p:cNvSpPr>
            <a:spLocks noGrp="1"/>
          </p:cNvSpPr>
          <p:nvPr>
            <p:ph sz="half" idx="2"/>
          </p:nvPr>
        </p:nvSpPr>
        <p:spPr>
          <a:xfrm>
            <a:off x="448964" y="5015512"/>
            <a:ext cx="7787955" cy="1162177"/>
          </a:xfrm>
        </p:spPr>
        <p:txBody>
          <a:bodyPr>
            <a:normAutofit lnSpcReduction="10000"/>
          </a:bodyPr>
          <a:lstStyle/>
          <a:p>
            <a:pPr marL="0" indent="0">
              <a:buNone/>
            </a:pPr>
            <a:r>
              <a:rPr lang="en-US" u="sng" dirty="0"/>
              <a:t>April 14</a:t>
            </a:r>
            <a:r>
              <a:rPr lang="en-US" u="sng" baseline="30000" dirty="0"/>
              <a:t>th</a:t>
            </a:r>
            <a:r>
              <a:rPr lang="en-US" u="sng" dirty="0"/>
              <a:t> : </a:t>
            </a:r>
            <a:r>
              <a:rPr lang="en-US" i="1" dirty="0">
                <a:solidFill>
                  <a:srgbClr val="00B0F0"/>
                </a:solidFill>
              </a:rPr>
              <a:t>CBS </a:t>
            </a:r>
            <a:r>
              <a:rPr lang="en-US" i="1" dirty="0" smtClean="0">
                <a:solidFill>
                  <a:srgbClr val="00B0F0"/>
                </a:solidFill>
              </a:rPr>
              <a:t>celebrated </a:t>
            </a:r>
            <a:r>
              <a:rPr lang="en-US" i="1" dirty="0">
                <a:solidFill>
                  <a:srgbClr val="00B0F0"/>
                </a:solidFill>
              </a:rPr>
              <a:t>Nepali New year 2070, where CBS paid respect and honored </a:t>
            </a:r>
            <a:r>
              <a:rPr lang="en-US" i="1" dirty="0" smtClean="0">
                <a:solidFill>
                  <a:srgbClr val="00B0F0"/>
                </a:solidFill>
              </a:rPr>
              <a:t>the seniors members of the communities.</a:t>
            </a:r>
            <a:endParaRPr lang="en-US" i="1" dirty="0">
              <a:solidFill>
                <a:srgbClr val="00B0F0"/>
              </a:solidFill>
            </a:endParaRPr>
          </a:p>
          <a:p>
            <a:pPr marL="0" indent="0">
              <a:buNone/>
            </a:pPr>
            <a:endParaRPr lang="en-US" dirty="0"/>
          </a:p>
        </p:txBody>
      </p:sp>
      <p:pic>
        <p:nvPicPr>
          <p:cNvPr id="8" name="Picture 2"/>
          <p:cNvPicPr>
            <a:picLocks noChangeAspect="1"/>
          </p:cNvPicPr>
          <p:nvPr/>
        </p:nvPicPr>
        <p:blipFill>
          <a:blip r:embed="rId2">
            <a:lum/>
            <a:alphaModFix/>
          </a:blip>
          <a:srcRect/>
          <a:stretch>
            <a:fillRect/>
          </a:stretch>
        </p:blipFill>
        <p:spPr>
          <a:xfrm>
            <a:off x="2739540" y="273871"/>
            <a:ext cx="628238" cy="606112"/>
          </a:xfrm>
          <a:prstGeom prst="ellipse">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94" y="1901950"/>
            <a:ext cx="5640935" cy="3173026"/>
          </a:xfrm>
          <a:prstGeom prst="rect">
            <a:avLst/>
          </a:prstGeom>
          <a:ln>
            <a:noFill/>
          </a:ln>
          <a:effectLst>
            <a:softEdge rad="112500"/>
          </a:effectLst>
        </p:spPr>
      </p:pic>
    </p:spTree>
    <p:extLst>
      <p:ext uri="{BB962C8B-B14F-4D97-AF65-F5344CB8AC3E}">
        <p14:creationId xmlns:p14="http://schemas.microsoft.com/office/powerpoint/2010/main" val="11656330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872</TotalTime>
  <Words>752</Words>
  <Application>Microsoft Macintosh PowerPoint</Application>
  <PresentationFormat>On-screen Show (4:3)</PresentationFormat>
  <Paragraphs>107</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Canadian Bhutanese Society</vt:lpstr>
      <vt:lpstr>CBS Executive Board Members 2013 </vt:lpstr>
      <vt:lpstr>CBS Annual Report January 2013-December 2013</vt:lpstr>
      <vt:lpstr>Welcoming the New Comers</vt:lpstr>
      <vt:lpstr>New born babies of this year “future of our Society”</vt:lpstr>
      <vt:lpstr>Meetings:</vt:lpstr>
      <vt:lpstr>Training and Workshop:</vt:lpstr>
      <vt:lpstr>Events:</vt:lpstr>
      <vt:lpstr>Events:</vt:lpstr>
      <vt:lpstr>Events:</vt:lpstr>
      <vt:lpstr>Events:</vt:lpstr>
      <vt:lpstr>Events:</vt:lpstr>
      <vt:lpstr>Events:</vt:lpstr>
      <vt:lpstr>Events:</vt:lpstr>
      <vt:lpstr>Events:</vt:lpstr>
      <vt:lpstr>Achievements: </vt:lpstr>
      <vt:lpstr>Achievements:</vt:lpstr>
      <vt:lpstr>Achievements:</vt:lpstr>
      <vt:lpstr>Achievements:</vt:lpstr>
      <vt:lpstr>Achievements:</vt:lpstr>
      <vt:lpstr>Achievements:</vt:lpstr>
      <vt:lpstr>Financial Report: 2013</vt:lpstr>
      <vt:lpstr>  हार्दिक श्रद्धाञ्जली  </vt:lpstr>
      <vt:lpstr> On going and future activities:  </vt:lpstr>
      <vt:lpstr>Dhanyabadh</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Hemlal Timsina</cp:lastModifiedBy>
  <cp:revision>112</cp:revision>
  <dcterms:created xsi:type="dcterms:W3CDTF">2013-08-21T19:17:07Z</dcterms:created>
  <dcterms:modified xsi:type="dcterms:W3CDTF">2013-12-28T15:52:13Z</dcterms:modified>
</cp:coreProperties>
</file>